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3" r:id="rId4"/>
    <p:sldId id="264" r:id="rId5"/>
    <p:sldId id="27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84583" autoAdjust="0"/>
  </p:normalViewPr>
  <p:slideViewPr>
    <p:cSldViewPr>
      <p:cViewPr varScale="1">
        <p:scale>
          <a:sx n="70" d="100"/>
          <a:sy n="70" d="100"/>
        </p:scale>
        <p:origin x="102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3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" TargetMode="External"/><Relationship Id="rId2" Type="http://schemas.openxmlformats.org/officeDocument/2006/relationships/hyperlink" Target="https://education.leg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s://infourok.ru/statya-ispolzovanie-igrovih-metodov-i-priemov" TargetMode="External"/><Relationship Id="rId4" Type="http://schemas.openxmlformats.org/officeDocument/2006/relationships/hyperlink" Target="https://nsportal.ru/kultura/teatralnoe-iskusstvo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56895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0000"/>
              </a:solidFill>
              <a:latin typeface="NotoSerif-Bold"/>
            </a:endParaRPr>
          </a:p>
          <a:p>
            <a:pPr algn="ctr"/>
            <a:r>
              <a:rPr lang="ru-RU" sz="3800" dirty="0" smtClean="0">
                <a:solidFill>
                  <a:srgbClr val="000000"/>
                </a:solidFill>
                <a:latin typeface="NotoSerif"/>
              </a:rPr>
              <a:t>Проектная </a:t>
            </a:r>
            <a:r>
              <a:rPr lang="ru-RU" sz="3800" dirty="0">
                <a:solidFill>
                  <a:srgbClr val="000000"/>
                </a:solidFill>
                <a:latin typeface="NotoSerif"/>
              </a:rPr>
              <a:t>работа</a:t>
            </a:r>
            <a:r>
              <a:rPr lang="ru-RU" sz="3800" dirty="0" smtClean="0">
                <a:solidFill>
                  <a:srgbClr val="000000"/>
                </a:solidFill>
                <a:latin typeface="NotoSerif"/>
              </a:rPr>
              <a:t>:</a:t>
            </a:r>
          </a:p>
          <a:p>
            <a:pPr algn="ctr"/>
            <a:r>
              <a:rPr lang="ru-RU" sz="3800" dirty="0" smtClean="0">
                <a:solidFill>
                  <a:srgbClr val="000000"/>
                </a:solidFill>
                <a:latin typeface="NotoSerif"/>
              </a:rPr>
              <a:t>РОБОТЕАТР</a:t>
            </a:r>
            <a:br>
              <a:rPr lang="ru-RU" sz="3800" dirty="0" smtClean="0">
                <a:solidFill>
                  <a:srgbClr val="000000"/>
                </a:solidFill>
                <a:latin typeface="NotoSerif"/>
              </a:rPr>
            </a:br>
            <a:r>
              <a:rPr lang="ru-RU" sz="3800" dirty="0" smtClean="0"/>
              <a:t>для </a:t>
            </a:r>
            <a:r>
              <a:rPr lang="ru-RU" sz="3800" dirty="0"/>
              <a:t>интерактивного обучения младших школьников</a:t>
            </a:r>
            <a:endParaRPr lang="ru-RU" sz="3800" dirty="0" smtClean="0">
              <a:solidFill>
                <a:srgbClr val="000000"/>
              </a:solidFill>
              <a:latin typeface="NotoSerif"/>
            </a:endParaRPr>
          </a:p>
          <a:p>
            <a:pPr algn="r"/>
            <a:endParaRPr lang="ru-RU" sz="2000" dirty="0" smtClean="0">
              <a:solidFill>
                <a:srgbClr val="000000"/>
              </a:solidFill>
              <a:latin typeface="NotoSerif"/>
            </a:endParaRP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Выполнила:</a:t>
            </a:r>
            <a:r>
              <a:rPr lang="ru-RU" sz="2000" dirty="0">
                <a:solidFill>
                  <a:srgbClr val="000000"/>
                </a:solidFill>
                <a:latin typeface="NotoSerif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NotoSerif"/>
              </a:rPr>
            </a:br>
            <a:r>
              <a:rPr lang="ru-RU" sz="2000" dirty="0" err="1" smtClean="0">
                <a:solidFill>
                  <a:srgbClr val="000000"/>
                </a:solidFill>
                <a:latin typeface="NotoSerif"/>
              </a:rPr>
              <a:t>Семёнова</a:t>
            </a:r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 Алиса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ученица 7 </a:t>
            </a:r>
            <a:r>
              <a:rPr lang="ru-RU" sz="2000" dirty="0">
                <a:solidFill>
                  <a:srgbClr val="000000"/>
                </a:solidFill>
                <a:latin typeface="NotoSerif"/>
              </a:rPr>
              <a:t>класса</a:t>
            </a:r>
            <a:br>
              <a:rPr lang="ru-RU" sz="2000" dirty="0">
                <a:solidFill>
                  <a:srgbClr val="000000"/>
                </a:solidFill>
                <a:latin typeface="NotoSerif"/>
              </a:rPr>
            </a:br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МОУ Гимназии </a:t>
            </a:r>
            <a:r>
              <a:rPr lang="ru-RU" sz="2000" dirty="0">
                <a:solidFill>
                  <a:srgbClr val="000000"/>
                </a:solidFill>
                <a:latin typeface="NotoSerif"/>
              </a:rPr>
              <a:t>№</a:t>
            </a:r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2 </a:t>
            </a:r>
            <a:r>
              <a:rPr lang="ru-RU" sz="2000" dirty="0" err="1" smtClean="0">
                <a:solidFill>
                  <a:srgbClr val="000000"/>
                </a:solidFill>
                <a:latin typeface="NotoSerif"/>
              </a:rPr>
              <a:t>г.Раменское</a:t>
            </a:r>
            <a:r>
              <a:rPr lang="ru-RU" sz="2000" dirty="0">
                <a:solidFill>
                  <a:srgbClr val="000000"/>
                </a:solidFill>
                <a:latin typeface="NotoSerif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NotoSerif"/>
              </a:rPr>
            </a:br>
            <a:endParaRPr lang="ru-RU" sz="2000" dirty="0" smtClean="0">
              <a:solidFill>
                <a:srgbClr val="000000"/>
              </a:solidFill>
              <a:latin typeface="NotoSerif"/>
            </a:endParaRP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Преподаватели: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Баранова Надежда Сергеевна (</a:t>
            </a:r>
            <a:r>
              <a:rPr lang="ru-RU" sz="1200" dirty="0" smtClean="0">
                <a:solidFill>
                  <a:srgbClr val="000000"/>
                </a:solidFill>
                <a:latin typeface="NotoSerif"/>
              </a:rPr>
              <a:t>МОУ Гимназия №2 </a:t>
            </a:r>
            <a:r>
              <a:rPr lang="ru-RU" sz="1200" dirty="0" err="1" smtClean="0">
                <a:solidFill>
                  <a:srgbClr val="000000"/>
                </a:solidFill>
                <a:latin typeface="NotoSerif"/>
              </a:rPr>
              <a:t>г.Раменское</a:t>
            </a:r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)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Семенова Анна Александровна (</a:t>
            </a:r>
            <a:r>
              <a:rPr lang="ru-RU" sz="1200" dirty="0" smtClean="0">
                <a:solidFill>
                  <a:srgbClr val="000000"/>
                </a:solidFill>
                <a:latin typeface="NotoSerif"/>
              </a:rPr>
              <a:t>МОУ </a:t>
            </a:r>
            <a:r>
              <a:rPr lang="ru-RU" sz="1200" dirty="0" err="1" smtClean="0">
                <a:solidFill>
                  <a:srgbClr val="000000"/>
                </a:solidFill>
                <a:latin typeface="NotoSerif"/>
              </a:rPr>
              <a:t>Дергаевская</a:t>
            </a:r>
            <a:r>
              <a:rPr lang="ru-RU" sz="1200" dirty="0" smtClean="0">
                <a:solidFill>
                  <a:srgbClr val="000000"/>
                </a:solidFill>
                <a:latin typeface="NotoSerif"/>
              </a:rPr>
              <a:t> СОШ №23</a:t>
            </a:r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NotoSerif"/>
              </a:rPr>
              <a:t/>
            </a:r>
            <a:br>
              <a:rPr lang="ru-RU" dirty="0">
                <a:solidFill>
                  <a:srgbClr val="000000"/>
                </a:solidFill>
                <a:latin typeface="NotoSerif"/>
              </a:rPr>
            </a:br>
            <a:r>
              <a:rPr lang="ru-RU" sz="2000" dirty="0" smtClean="0">
                <a:solidFill>
                  <a:srgbClr val="000000"/>
                </a:solidFill>
                <a:latin typeface="NotoSerif"/>
              </a:rPr>
              <a:t>2022 </a:t>
            </a:r>
            <a:r>
              <a:rPr lang="ru-RU" sz="2000" dirty="0">
                <a:solidFill>
                  <a:srgbClr val="000000"/>
                </a:solidFill>
                <a:latin typeface="NotoSerif"/>
              </a:rPr>
              <a:t>г.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62240"/>
            <a:ext cx="2085869" cy="22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6468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>Самое сложное было придумать сценарии спектаклей, </a:t>
            </a:r>
            <a:r>
              <a:rPr lang="ru-RU" dirty="0"/>
              <a:t>ч</a:t>
            </a:r>
            <a:r>
              <a:rPr lang="ru-RU" dirty="0" smtClean="0"/>
              <a:t>тобы они были не длинные, понятные, информационные и весёлые</a:t>
            </a:r>
          </a:p>
          <a:p>
            <a:r>
              <a:rPr lang="ru-RU" dirty="0" smtClean="0"/>
              <a:t>Моя гипотеза подтвердилась. Урок в </a:t>
            </a:r>
            <a:r>
              <a:rPr lang="ru-RU" dirty="0" err="1" smtClean="0"/>
              <a:t>Робо</a:t>
            </a:r>
            <a:r>
              <a:rPr lang="ru-RU" dirty="0" smtClean="0"/>
              <a:t>-театре прошел легко, ребятам было очень интересно, они с удовольствием включились в игру, предложенный материал был легко усвоен.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45855"/>
            <a:ext cx="864096" cy="8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5854"/>
            <a:ext cx="8928992" cy="143893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Информационные источники</a:t>
            </a:r>
            <a:br>
              <a:rPr lang="ru-RU" dirty="0" smtClean="0"/>
            </a:br>
            <a:r>
              <a:rPr lang="ru-RU" dirty="0" smtClean="0"/>
              <a:t>(список литературы)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080" y="1644785"/>
            <a:ext cx="8856984" cy="41764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education.lego.com</a:t>
            </a:r>
            <a:endParaRPr lang="ru-RU" sz="2400" dirty="0"/>
          </a:p>
          <a:p>
            <a:r>
              <a:rPr lang="en-US" sz="2400" dirty="0">
                <a:hlinkClick r:id="rId3"/>
              </a:rPr>
              <a:t>https://www.maam.ru</a:t>
            </a:r>
            <a:r>
              <a:rPr lang="en-US" sz="2400" dirty="0" smtClean="0">
                <a:hlinkClick r:id="rId3"/>
              </a:rPr>
              <a:t>/</a:t>
            </a:r>
            <a:r>
              <a:rPr lang="ru-RU" sz="2400" dirty="0" smtClean="0"/>
              <a:t> - «Роль театрализованной деятельности в развитии детей»</a:t>
            </a:r>
          </a:p>
          <a:p>
            <a:r>
              <a:rPr lang="en-US" sz="2400" dirty="0">
                <a:hlinkClick r:id="rId4"/>
              </a:rPr>
              <a:t>https://nsportal.ru/kultura/teatralnoe-iskusstvo</a:t>
            </a:r>
            <a:r>
              <a:rPr lang="en-US" sz="2400" dirty="0" smtClean="0">
                <a:hlinkClick r:id="rId4"/>
              </a:rPr>
              <a:t>/</a:t>
            </a:r>
            <a:r>
              <a:rPr lang="ru-RU" sz="2400" dirty="0" smtClean="0"/>
              <a:t> - «Методические рекомендации по созданию театрализованных постановок в школе»</a:t>
            </a:r>
          </a:p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infourok.ru/statya-ispolzovanie-igrovih-metodov-i-priemov</a:t>
            </a:r>
            <a:r>
              <a:rPr lang="ru-RU" sz="2400" dirty="0" smtClean="0"/>
              <a:t> </a:t>
            </a:r>
            <a:r>
              <a:rPr lang="ru-RU" sz="2400" b="1" dirty="0"/>
              <a:t>- </a:t>
            </a:r>
            <a:r>
              <a:rPr lang="ru-RU" sz="2400" dirty="0" smtClean="0"/>
              <a:t>«Использование </a:t>
            </a:r>
            <a:r>
              <a:rPr lang="ru-RU" sz="2400" dirty="0"/>
              <a:t>игровых методов и </a:t>
            </a:r>
            <a:r>
              <a:rPr lang="ru-RU" sz="2400" dirty="0" smtClean="0"/>
              <a:t>приемов»</a:t>
            </a:r>
          </a:p>
          <a:p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981250"/>
            <a:ext cx="864096" cy="8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1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502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Реклама изделия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88" r="9191"/>
          <a:stretch/>
        </p:blipFill>
        <p:spPr>
          <a:xfrm>
            <a:off x="1835696" y="980728"/>
            <a:ext cx="5694304" cy="5162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92696"/>
            <a:ext cx="6148106" cy="6148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690" y="742413"/>
            <a:ext cx="6048672" cy="6048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0000" r="57535"/>
          <a:stretch/>
        </p:blipFill>
        <p:spPr>
          <a:xfrm>
            <a:off x="2195736" y="807788"/>
            <a:ext cx="5584580" cy="5917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5855"/>
            <a:ext cx="864096" cy="8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7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888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0000"/>
              </a:solidFill>
              <a:latin typeface="NotoSerif-Bold"/>
            </a:endParaRP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NotoSerif"/>
              </a:rPr>
              <a:t>Спасибо  </a:t>
            </a:r>
          </a:p>
          <a:p>
            <a:pPr algn="ctr"/>
            <a:r>
              <a:rPr lang="ru-RU" sz="4800" b="1" dirty="0" smtClean="0">
                <a:solidFill>
                  <a:srgbClr val="000000"/>
                </a:solidFill>
                <a:latin typeface="NotoSerif"/>
              </a:rPr>
              <a:t>за внимание</a:t>
            </a:r>
          </a:p>
          <a:p>
            <a:pPr algn="r"/>
            <a:endParaRPr lang="ru-RU" sz="2000" dirty="0" smtClean="0">
              <a:solidFill>
                <a:srgbClr val="000000"/>
              </a:solidFill>
              <a:latin typeface="NotoSerif"/>
            </a:endParaRPr>
          </a:p>
          <a:p>
            <a:pPr algn="r"/>
            <a:endParaRPr lang="ru-RU" sz="2000" dirty="0">
              <a:solidFill>
                <a:srgbClr val="000000"/>
              </a:solidFill>
              <a:latin typeface="Noto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4666496"/>
            <a:ext cx="2085869" cy="22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423"/>
            <a:ext cx="8928992" cy="790857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 изделия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1953"/>
            <a:ext cx="8856984" cy="56194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наше время уже с садика дети начинают заниматься робототехникой и начинают программировать. Они знакомятся со специальными терминами, которые им легче всего запоминать в игре.</a:t>
            </a:r>
          </a:p>
          <a:p>
            <a:r>
              <a:rPr lang="ru-RU" sz="2800" dirty="0"/>
              <a:t>Театр - один из самых доступных и понятных детям видов искусства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Благодаря </a:t>
            </a:r>
            <a:r>
              <a:rPr lang="ru-RU" sz="2800" dirty="0"/>
              <a:t>игре </a:t>
            </a:r>
            <a:r>
              <a:rPr lang="ru-RU" sz="2800" dirty="0" smtClean="0"/>
              <a:t>обучение превращается </a:t>
            </a:r>
            <a:r>
              <a:rPr lang="ru-RU" sz="2800" dirty="0"/>
              <a:t>в осознанное и интересное для ребенка </a:t>
            </a:r>
            <a:r>
              <a:rPr lang="ru-RU" sz="2800" dirty="0" smtClean="0"/>
              <a:t>дело, а театр обеспечивает </a:t>
            </a:r>
            <a:r>
              <a:rPr lang="ru-RU" sz="2800" dirty="0"/>
              <a:t>детям естественный переход от обучения к </a:t>
            </a:r>
            <a:r>
              <a:rPr lang="ru-RU" sz="2800" dirty="0" smtClean="0"/>
              <a:t>игре и обратно. </a:t>
            </a:r>
          </a:p>
          <a:p>
            <a:r>
              <a:rPr lang="ru-RU" sz="2800" dirty="0" smtClean="0"/>
              <a:t>Общение с «живым» роботом-артистом погружает детей в мир техники и современных технологий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2" y="121758"/>
            <a:ext cx="936104" cy="8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6512" y="0"/>
            <a:ext cx="4032448" cy="1048666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635060" y="4023354"/>
            <a:ext cx="326274" cy="520702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4614047" y="4139242"/>
            <a:ext cx="3540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 flipV="1">
            <a:off x="4518645" y="1492446"/>
            <a:ext cx="4373835" cy="41538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572037" y="957720"/>
            <a:ext cx="369880" cy="52070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572827" y="993156"/>
            <a:ext cx="3540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 flipV="1">
            <a:off x="4518646" y="2499930"/>
            <a:ext cx="4373834" cy="15643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290046" y="2050437"/>
            <a:ext cx="3540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4477654" y="3590442"/>
            <a:ext cx="4372246" cy="1184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604754" y="3015767"/>
            <a:ext cx="327526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584367" y="303636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653500" y="5123199"/>
            <a:ext cx="321695" cy="520702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4623509" y="5219267"/>
            <a:ext cx="3540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4716016" y="4070"/>
            <a:ext cx="403244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98" name="Rectangle 261"/>
          <p:cNvSpPr>
            <a:spLocks noChangeArrowheads="1"/>
          </p:cNvSpPr>
          <p:nvPr/>
        </p:nvSpPr>
        <p:spPr bwMode="gray">
          <a:xfrm rot="3419336">
            <a:off x="4598007" y="1939309"/>
            <a:ext cx="336260" cy="52070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9" name="Text Box 262"/>
          <p:cNvSpPr txBox="1">
            <a:spLocks noChangeArrowheads="1"/>
          </p:cNvSpPr>
          <p:nvPr/>
        </p:nvSpPr>
        <p:spPr bwMode="gray">
          <a:xfrm>
            <a:off x="4581987" y="2028168"/>
            <a:ext cx="3540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04" name="Line 256"/>
          <p:cNvSpPr>
            <a:spLocks noChangeShapeType="1"/>
          </p:cNvSpPr>
          <p:nvPr/>
        </p:nvSpPr>
        <p:spPr bwMode="gray">
          <a:xfrm flipV="1">
            <a:off x="4798198" y="1844824"/>
            <a:ext cx="4074906" cy="3188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5" name="Text Box 258"/>
          <p:cNvSpPr txBox="1">
            <a:spLocks noChangeArrowheads="1"/>
          </p:cNvSpPr>
          <p:nvPr/>
        </p:nvSpPr>
        <p:spPr bwMode="gray">
          <a:xfrm>
            <a:off x="5535016" y="1484784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Робота-артиста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1" name="Text Box 258"/>
          <p:cNvSpPr txBox="1">
            <a:spLocks noChangeArrowheads="1"/>
          </p:cNvSpPr>
          <p:nvPr/>
        </p:nvSpPr>
        <p:spPr bwMode="gray">
          <a:xfrm>
            <a:off x="5336939" y="2103239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Написать для него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4" name="Line 256"/>
          <p:cNvSpPr>
            <a:spLocks noChangeShapeType="1"/>
          </p:cNvSpPr>
          <p:nvPr/>
        </p:nvSpPr>
        <p:spPr bwMode="gray">
          <a:xfrm flipV="1">
            <a:off x="4798198" y="2914973"/>
            <a:ext cx="4069676" cy="9971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5" name="Text Box 258"/>
          <p:cNvSpPr txBox="1">
            <a:spLocks noChangeArrowheads="1"/>
          </p:cNvSpPr>
          <p:nvPr/>
        </p:nvSpPr>
        <p:spPr bwMode="gray">
          <a:xfrm>
            <a:off x="5463008" y="2499397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сценарии уроков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6" name="Line 256"/>
          <p:cNvSpPr>
            <a:spLocks noChangeShapeType="1"/>
          </p:cNvSpPr>
          <p:nvPr/>
        </p:nvSpPr>
        <p:spPr bwMode="gray">
          <a:xfrm flipV="1">
            <a:off x="179512" y="2003935"/>
            <a:ext cx="3568788" cy="9426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17" name="Text Box 258"/>
          <p:cNvSpPr txBox="1">
            <a:spLocks noChangeArrowheads="1"/>
          </p:cNvSpPr>
          <p:nvPr/>
        </p:nvSpPr>
        <p:spPr bwMode="gray">
          <a:xfrm>
            <a:off x="179512" y="1551696"/>
            <a:ext cx="39756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Разработать и провести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9" name="Line 256"/>
          <p:cNvSpPr>
            <a:spLocks noChangeShapeType="1"/>
          </p:cNvSpPr>
          <p:nvPr/>
        </p:nvSpPr>
        <p:spPr bwMode="gray">
          <a:xfrm flipV="1">
            <a:off x="212047" y="2538533"/>
            <a:ext cx="3513435" cy="11032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20" name="Text Box 258"/>
          <p:cNvSpPr txBox="1">
            <a:spLocks noChangeArrowheads="1"/>
          </p:cNvSpPr>
          <p:nvPr/>
        </p:nvSpPr>
        <p:spPr bwMode="gray">
          <a:xfrm>
            <a:off x="212048" y="2097816"/>
            <a:ext cx="40679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уроки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Робо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-театра для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3" name="Line 256"/>
          <p:cNvSpPr>
            <a:spLocks noChangeShapeType="1"/>
          </p:cNvSpPr>
          <p:nvPr/>
        </p:nvSpPr>
        <p:spPr bwMode="gray">
          <a:xfrm flipV="1">
            <a:off x="179512" y="3042015"/>
            <a:ext cx="3539326" cy="2393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24" name="Text Box 258"/>
          <p:cNvSpPr txBox="1">
            <a:spLocks noChangeArrowheads="1"/>
          </p:cNvSpPr>
          <p:nvPr/>
        </p:nvSpPr>
        <p:spPr bwMode="gray">
          <a:xfrm>
            <a:off x="485510" y="2598934"/>
            <a:ext cx="33033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учеников начальной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5" name="Text Box 258"/>
          <p:cNvSpPr txBox="1">
            <a:spLocks noChangeArrowheads="1"/>
          </p:cNvSpPr>
          <p:nvPr/>
        </p:nvSpPr>
        <p:spPr bwMode="gray">
          <a:xfrm>
            <a:off x="5436096" y="1095127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Создать модель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8" name="Line 256"/>
          <p:cNvSpPr>
            <a:spLocks noChangeShapeType="1"/>
          </p:cNvSpPr>
          <p:nvPr/>
        </p:nvSpPr>
        <p:spPr bwMode="gray">
          <a:xfrm flipV="1">
            <a:off x="216574" y="5198665"/>
            <a:ext cx="3572291" cy="3053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29" name="Text Box 258"/>
          <p:cNvSpPr txBox="1">
            <a:spLocks noChangeArrowheads="1"/>
          </p:cNvSpPr>
          <p:nvPr/>
        </p:nvSpPr>
        <p:spPr bwMode="gray">
          <a:xfrm>
            <a:off x="534902" y="3123264"/>
            <a:ext cx="30243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школы по предмету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0" name="Line 256"/>
          <p:cNvSpPr>
            <a:spLocks noChangeShapeType="1"/>
          </p:cNvSpPr>
          <p:nvPr/>
        </p:nvSpPr>
        <p:spPr bwMode="gray">
          <a:xfrm flipV="1">
            <a:off x="179512" y="4077072"/>
            <a:ext cx="3579599" cy="32821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31" name="Text Box 258"/>
          <p:cNvSpPr txBox="1">
            <a:spLocks noChangeArrowheads="1"/>
          </p:cNvSpPr>
          <p:nvPr/>
        </p:nvSpPr>
        <p:spPr bwMode="gray">
          <a:xfrm>
            <a:off x="755576" y="3645024"/>
            <a:ext cx="252754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Робототехника,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2" name="Text Box 258"/>
          <p:cNvSpPr txBox="1">
            <a:spLocks noChangeArrowheads="1"/>
          </p:cNvSpPr>
          <p:nvPr/>
        </p:nvSpPr>
        <p:spPr bwMode="gray">
          <a:xfrm>
            <a:off x="5580112" y="3183359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Записать звуковые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3" name="Line 256"/>
          <p:cNvSpPr>
            <a:spLocks noChangeShapeType="1"/>
          </p:cNvSpPr>
          <p:nvPr/>
        </p:nvSpPr>
        <p:spPr bwMode="gray">
          <a:xfrm>
            <a:off x="4753848" y="3958742"/>
            <a:ext cx="4138632" cy="33196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34" name="Text Box 258"/>
          <p:cNvSpPr txBox="1">
            <a:spLocks noChangeArrowheads="1"/>
          </p:cNvSpPr>
          <p:nvPr/>
        </p:nvSpPr>
        <p:spPr bwMode="gray">
          <a:xfrm>
            <a:off x="6012160" y="3573016"/>
            <a:ext cx="28803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дорожки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4" name="Line 256"/>
          <p:cNvSpPr>
            <a:spLocks noChangeShapeType="1"/>
          </p:cNvSpPr>
          <p:nvPr/>
        </p:nvSpPr>
        <p:spPr bwMode="gray">
          <a:xfrm flipV="1">
            <a:off x="211027" y="4653136"/>
            <a:ext cx="3579599" cy="32821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5" name="Text Box 258"/>
          <p:cNvSpPr txBox="1">
            <a:spLocks noChangeArrowheads="1"/>
          </p:cNvSpPr>
          <p:nvPr/>
        </p:nvSpPr>
        <p:spPr bwMode="gray">
          <a:xfrm>
            <a:off x="-36511" y="4221088"/>
            <a:ext cx="419162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оздав и запрограммировав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7" name="Text Box 258"/>
          <p:cNvSpPr txBox="1">
            <a:spLocks noChangeArrowheads="1"/>
          </p:cNvSpPr>
          <p:nvPr/>
        </p:nvSpPr>
        <p:spPr bwMode="gray">
          <a:xfrm>
            <a:off x="107504" y="4725144"/>
            <a:ext cx="40885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для этого робота-артиста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8" name="Line 256"/>
          <p:cNvSpPr>
            <a:spLocks noChangeShapeType="1"/>
          </p:cNvSpPr>
          <p:nvPr/>
        </p:nvSpPr>
        <p:spPr bwMode="gray">
          <a:xfrm flipV="1">
            <a:off x="174736" y="3560242"/>
            <a:ext cx="3572291" cy="30535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49" y="5928606"/>
            <a:ext cx="864096" cy="843574"/>
          </a:xfrm>
          <a:prstGeom prst="rect">
            <a:avLst/>
          </a:prstGeom>
        </p:spPr>
      </p:pic>
      <p:sp>
        <p:nvSpPr>
          <p:cNvPr id="51" name="Line 263"/>
          <p:cNvSpPr>
            <a:spLocks noChangeShapeType="1"/>
          </p:cNvSpPr>
          <p:nvPr/>
        </p:nvSpPr>
        <p:spPr bwMode="gray">
          <a:xfrm>
            <a:off x="4477654" y="4594870"/>
            <a:ext cx="4372246" cy="1184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4" name="Text Box 258"/>
          <p:cNvSpPr txBox="1">
            <a:spLocks noChangeArrowheads="1"/>
          </p:cNvSpPr>
          <p:nvPr/>
        </p:nvSpPr>
        <p:spPr bwMode="gray">
          <a:xfrm>
            <a:off x="5580112" y="4191471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Создать программу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5" name="Line 256"/>
          <p:cNvSpPr>
            <a:spLocks noChangeShapeType="1"/>
          </p:cNvSpPr>
          <p:nvPr/>
        </p:nvSpPr>
        <p:spPr bwMode="gray">
          <a:xfrm flipV="1">
            <a:off x="4766137" y="5031692"/>
            <a:ext cx="4096052" cy="312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56" name="Text Box 258"/>
          <p:cNvSpPr txBox="1">
            <a:spLocks noChangeArrowheads="1"/>
          </p:cNvSpPr>
          <p:nvPr/>
        </p:nvSpPr>
        <p:spPr bwMode="gray">
          <a:xfrm>
            <a:off x="5544581" y="4594870"/>
            <a:ext cx="30598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д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ля робота-артиста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1" name="Line 263"/>
          <p:cNvSpPr>
            <a:spLocks noChangeShapeType="1"/>
          </p:cNvSpPr>
          <p:nvPr/>
        </p:nvSpPr>
        <p:spPr bwMode="gray">
          <a:xfrm>
            <a:off x="4477654" y="5674990"/>
            <a:ext cx="4372246" cy="1184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2" name="Text Box 258"/>
          <p:cNvSpPr txBox="1">
            <a:spLocks noChangeArrowheads="1"/>
          </p:cNvSpPr>
          <p:nvPr/>
        </p:nvSpPr>
        <p:spPr bwMode="gray">
          <a:xfrm>
            <a:off x="5580112" y="5231529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Провести уроки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3" name="Line 256"/>
          <p:cNvSpPr>
            <a:spLocks noChangeShapeType="1"/>
          </p:cNvSpPr>
          <p:nvPr/>
        </p:nvSpPr>
        <p:spPr bwMode="gray">
          <a:xfrm flipV="1">
            <a:off x="4753848" y="6093296"/>
            <a:ext cx="4096052" cy="312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64" name="Text Box 258"/>
          <p:cNvSpPr txBox="1">
            <a:spLocks noChangeArrowheads="1"/>
          </p:cNvSpPr>
          <p:nvPr/>
        </p:nvSpPr>
        <p:spPr bwMode="gray">
          <a:xfrm>
            <a:off x="4824501" y="5699722"/>
            <a:ext cx="40679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Робо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-театра для учеников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5" name="Text Box 258"/>
          <p:cNvSpPr txBox="1">
            <a:spLocks noChangeArrowheads="1"/>
          </p:cNvSpPr>
          <p:nvPr/>
        </p:nvSpPr>
        <p:spPr bwMode="gray">
          <a:xfrm>
            <a:off x="5463008" y="6093296"/>
            <a:ext cx="299742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ачальной школы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6" name="Line 256"/>
          <p:cNvSpPr>
            <a:spLocks noChangeShapeType="1"/>
          </p:cNvSpPr>
          <p:nvPr/>
        </p:nvSpPr>
        <p:spPr bwMode="gray">
          <a:xfrm flipV="1">
            <a:off x="4753848" y="6453336"/>
            <a:ext cx="4085360" cy="1594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72008"/>
            <a:ext cx="8928992" cy="112474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dirty="0" smtClean="0"/>
              <a:t>Обоснование темы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выбранного проекта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6014426"/>
            <a:ext cx="864096" cy="843574"/>
          </a:xfrm>
          <a:prstGeom prst="rect">
            <a:avLst/>
          </a:prstGeom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Есть несколько видов обучения. Наиболее весёлый и занимательный - игровой.</a:t>
            </a:r>
          </a:p>
          <a:p>
            <a:r>
              <a:rPr lang="ru-RU" sz="2600" dirty="0"/>
              <a:t>Одним из видов игрового метода является театрализованная постановка.</a:t>
            </a:r>
          </a:p>
          <a:p>
            <a:r>
              <a:rPr lang="ru-RU" sz="2600" dirty="0"/>
              <a:t>Волшебный мир театральных постановок может раз и навсегда изменить взгляд ребёнка на школьный предмет</a:t>
            </a:r>
          </a:p>
          <a:p>
            <a:endParaRPr lang="ru-RU" sz="2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674"/>
          <a:stretch/>
        </p:blipFill>
        <p:spPr>
          <a:xfrm>
            <a:off x="2483768" y="4275094"/>
            <a:ext cx="3635896" cy="26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72008"/>
            <a:ext cx="8928992" cy="1124744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ru-RU" dirty="0" smtClean="0"/>
              <a:t>Обоснование темы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выбранного проекта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3" y="76418"/>
            <a:ext cx="864096" cy="843574"/>
          </a:xfrm>
          <a:prstGeom prst="rect">
            <a:avLst/>
          </a:prstGeom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r>
              <a:rPr lang="ru-RU" sz="2600" dirty="0"/>
              <a:t>А кому, как не роботу рассказывать о своем устройстве и о программировании. </a:t>
            </a:r>
            <a:endParaRPr lang="en-US" sz="2600" dirty="0"/>
          </a:p>
          <a:p>
            <a:r>
              <a:rPr lang="ru-RU" sz="2600" dirty="0"/>
              <a:t>Я считаю, что урок в </a:t>
            </a:r>
            <a:r>
              <a:rPr lang="ru-RU" sz="2600" dirty="0" err="1"/>
              <a:t>роботеатре</a:t>
            </a:r>
            <a:r>
              <a:rPr lang="ru-RU" sz="2600" dirty="0"/>
              <a:t> мгновенно заинтересует и увлечет детей робототехникой, ребята быстрее поймут и запомнят материал </a:t>
            </a:r>
          </a:p>
          <a:p>
            <a:pPr marL="0" indent="0">
              <a:buNone/>
            </a:pPr>
            <a:r>
              <a:rPr lang="ru-RU" sz="2600" dirty="0" smtClean="0"/>
              <a:t> </a:t>
            </a:r>
            <a:endParaRPr lang="en-US" sz="2600" dirty="0" smtClean="0"/>
          </a:p>
          <a:p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2913"/>
          <a:stretch/>
        </p:blipFill>
        <p:spPr>
          <a:xfrm>
            <a:off x="179511" y="3478444"/>
            <a:ext cx="3164869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868" y="3789040"/>
            <a:ext cx="5287801" cy="29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862866"/>
          </a:xfrm>
        </p:spPr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9252520" cy="20162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 заметила, что когда урок проходит в игровой форме, на нем не устаешь, всегда очень увлекательно и информация очень легко и быстро запоминается. И мы с учителем решили создать </a:t>
            </a:r>
            <a:r>
              <a:rPr lang="ru-RU" sz="2400" dirty="0" err="1" smtClean="0"/>
              <a:t>Роботеатр</a:t>
            </a:r>
            <a:r>
              <a:rPr lang="ru-RU" sz="2400" dirty="0" smtClean="0"/>
              <a:t>. (пока одного актера)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29318"/>
            <a:ext cx="864096" cy="843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70" y="2924943"/>
            <a:ext cx="2826685" cy="2522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15816" y="4077072"/>
            <a:ext cx="3335368" cy="2522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8184" y="2815664"/>
            <a:ext cx="2808908" cy="2522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69" y="2886801"/>
            <a:ext cx="2766511" cy="2924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2756757" y="3398408"/>
            <a:ext cx="3678824" cy="3240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28183" y="2825555"/>
            <a:ext cx="2808312" cy="354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рассматривала такие варианты: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1377645"/>
            <a:ext cx="5184576" cy="1440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Первый – неустойчив, руки поднимаются одновременно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3024336" cy="2934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9" y="2508868"/>
            <a:ext cx="3621481" cy="2971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3789040"/>
            <a:ext cx="3744416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923928" y="3197864"/>
            <a:ext cx="4905795" cy="181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Второй – не умеет передвигать предметы</a:t>
            </a:r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4120397" y="5070072"/>
            <a:ext cx="4905795" cy="181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Третий – итоговый вариант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200" y="6014426"/>
            <a:ext cx="864096" cy="8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инструменты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016" y="1556792"/>
            <a:ext cx="8461448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Конструктор </a:t>
            </a:r>
            <a:r>
              <a:rPr lang="en-US" dirty="0" smtClean="0"/>
              <a:t>Lego </a:t>
            </a:r>
            <a:r>
              <a:rPr lang="en-US" dirty="0" err="1" smtClean="0"/>
              <a:t>Mindstorms</a:t>
            </a:r>
            <a:r>
              <a:rPr lang="en-US" dirty="0" smtClean="0"/>
              <a:t> EV3</a:t>
            </a:r>
          </a:p>
          <a:p>
            <a:r>
              <a:rPr lang="ru-RU" dirty="0" smtClean="0"/>
              <a:t>Ноутбук с установленными программами для программирования робота (</a:t>
            </a:r>
            <a:r>
              <a:rPr lang="en-US" dirty="0"/>
              <a:t>LEGO MINDSTORMS Education </a:t>
            </a:r>
            <a:r>
              <a:rPr lang="en-US" dirty="0" smtClean="0"/>
              <a:t>EV3</a:t>
            </a:r>
            <a:r>
              <a:rPr lang="ru-RU" dirty="0" smtClean="0"/>
              <a:t>), записи и обработки звука(</a:t>
            </a:r>
            <a:r>
              <a:rPr lang="en-US" dirty="0" smtClean="0"/>
              <a:t>Sony Vegas</a:t>
            </a:r>
            <a:r>
              <a:rPr lang="ru-RU" dirty="0" smtClean="0"/>
              <a:t>, создания презентаций (</a:t>
            </a:r>
            <a:r>
              <a:rPr lang="en-US" dirty="0" smtClean="0"/>
              <a:t>MS PowerPoint)</a:t>
            </a:r>
          </a:p>
          <a:p>
            <a:r>
              <a:rPr lang="ru-RU" dirty="0" smtClean="0"/>
              <a:t>Пластиковые цветные кубики, кегли, картонный забор, небольшая малярная кисть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8" y="5877272"/>
            <a:ext cx="864096" cy="8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работы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968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Придумать темы уроков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Разработать сценарии уроков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 модель робота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Записать аудиофайлы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Написать программы для робота</a:t>
            </a:r>
            <a:r>
              <a:rPr lang="ru-RU" dirty="0"/>
              <a:t> </a:t>
            </a:r>
            <a:r>
              <a:rPr lang="ru-RU" dirty="0" smtClean="0"/>
              <a:t>и отладить 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Провести уроки Робототехники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401"/>
            <a:ext cx="864096" cy="843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2913" b="12200"/>
          <a:stretch/>
        </p:blipFill>
        <p:spPr>
          <a:xfrm>
            <a:off x="5611" y="4756127"/>
            <a:ext cx="2507789" cy="2046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320" y="4887876"/>
            <a:ext cx="3419872" cy="1923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871" y="4756127"/>
            <a:ext cx="3024414" cy="2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51dbc90a3f8217e2711ee16dbfc146b089d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</TotalTime>
  <Words>439</Words>
  <Application>Microsoft Office PowerPoint</Application>
  <PresentationFormat>Экран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NotoSerif</vt:lpstr>
      <vt:lpstr>NotoSerif-Bold</vt:lpstr>
      <vt:lpstr>Тема Office</vt:lpstr>
      <vt:lpstr>Презентация PowerPoint</vt:lpstr>
      <vt:lpstr>Актуальность изделия</vt:lpstr>
      <vt:lpstr>Цель</vt:lpstr>
      <vt:lpstr>Обоснование темы выбранного проекта</vt:lpstr>
      <vt:lpstr>Обоснование темы выбранного проекта</vt:lpstr>
      <vt:lpstr>История создания</vt:lpstr>
      <vt:lpstr>Я рассматривала такие варианты:</vt:lpstr>
      <vt:lpstr>Материалы и инструменты</vt:lpstr>
      <vt:lpstr>Ход работы</vt:lpstr>
      <vt:lpstr>Выводы</vt:lpstr>
      <vt:lpstr>Информационные источники (список литературы)</vt:lpstr>
      <vt:lpstr>Реклама изделия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синие волнистые фигуры</dc:title>
  <dc:creator>obstinate</dc:creator>
  <dc:description>Шаблон презентации с сайта https://presentation-creation.ru/</dc:description>
  <cp:lastModifiedBy>Пользователь Windows</cp:lastModifiedBy>
  <cp:revision>812</cp:revision>
  <dcterms:created xsi:type="dcterms:W3CDTF">2018-02-25T09:09:03Z</dcterms:created>
  <dcterms:modified xsi:type="dcterms:W3CDTF">2022-03-29T18:36:19Z</dcterms:modified>
</cp:coreProperties>
</file>