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9" r:id="rId8"/>
    <p:sldId id="262" r:id="rId9"/>
    <p:sldId id="263" r:id="rId10"/>
    <p:sldId id="268" r:id="rId11"/>
    <p:sldId id="264" r:id="rId12"/>
    <p:sldId id="265" r:id="rId13"/>
    <p:sldId id="270" r:id="rId14"/>
    <p:sldId id="271" r:id="rId15"/>
    <p:sldId id="273" r:id="rId16"/>
    <p:sldId id="272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1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8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1A71-4A7B-42A3-9CC8-26781C5FF19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9B9-18F8-4477-978F-E2237840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8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1A71-4A7B-42A3-9CC8-26781C5FF19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9B9-18F8-4477-978F-E2237840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2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1A71-4A7B-42A3-9CC8-26781C5FF19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9B9-18F8-4477-978F-E2237840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2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1A71-4A7B-42A3-9CC8-26781C5FF19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9B9-18F8-4477-978F-E2237840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4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1A71-4A7B-42A3-9CC8-26781C5FF19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9B9-18F8-4477-978F-E2237840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0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1A71-4A7B-42A3-9CC8-26781C5FF19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9B9-18F8-4477-978F-E2237840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2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1A71-4A7B-42A3-9CC8-26781C5FF19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9B9-18F8-4477-978F-E2237840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4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1A71-4A7B-42A3-9CC8-26781C5FF19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9B9-18F8-4477-978F-E2237840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1A71-4A7B-42A3-9CC8-26781C5FF19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9B9-18F8-4477-978F-E2237840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2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1A71-4A7B-42A3-9CC8-26781C5FF19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9B9-18F8-4477-978F-E2237840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8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1A71-4A7B-42A3-9CC8-26781C5FF19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9B9-18F8-4477-978F-E2237840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61A71-4A7B-42A3-9CC8-26781C5FF19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7E9B9-18F8-4477-978F-E2237840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9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962076"/>
          </a:xfrm>
        </p:spPr>
        <p:txBody>
          <a:bodyPr wrap="square">
            <a:spAutoFit/>
          </a:bodyPr>
          <a:lstStyle/>
          <a:p>
            <a:r>
              <a:rPr lang="ru-RU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«Энергонезависимый надземный пешеходный переход с использованием возобновляемых источников энергии»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2169" y="2492517"/>
            <a:ext cx="5424536" cy="3715120"/>
          </a:xfrm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Команда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«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ЭВПРИ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»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5000"/>
              </a:lnSpc>
            </a:pPr>
            <a:r>
              <a:rPr lang="ru-RU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Руснак</a:t>
            </a:r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Александра,</a:t>
            </a:r>
          </a:p>
          <a:p>
            <a:pPr algn="l">
              <a:lnSpc>
                <a:spcPct val="125000"/>
              </a:lnSpc>
            </a:pPr>
            <a:r>
              <a:rPr lang="ru-RU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Тоболкин</a:t>
            </a:r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Арсений.</a:t>
            </a:r>
          </a:p>
          <a:p>
            <a:pPr algn="l">
              <a:lnSpc>
                <a:spcPct val="125000"/>
              </a:lnSpc>
            </a:pPr>
            <a:r>
              <a:rPr lang="ru-RU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Руководитель: </a:t>
            </a:r>
            <a:endParaRPr lang="ru-RU" sz="2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5000"/>
              </a:lnSpc>
            </a:pPr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Павлова </a:t>
            </a:r>
            <a:r>
              <a:rPr lang="ru-RU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Наталья Германовна</a:t>
            </a:r>
            <a:endParaRPr lang="ru-RU" sz="2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5000"/>
              </a:lnSpc>
            </a:pPr>
            <a:r>
              <a:rPr lang="ru-RU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Клуб «</a:t>
            </a:r>
            <a:r>
              <a:rPr lang="en-US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RoboCraft</a:t>
            </a:r>
            <a:r>
              <a:rPr lang="ru-RU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» </a:t>
            </a:r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(</a:t>
            </a:r>
            <a:r>
              <a:rPr lang="ru-RU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ГАПОУ ТО «КЦПТ</a:t>
            </a:r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»)</a:t>
            </a: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6724" y="6417789"/>
            <a:ext cx="2095445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г. Тюмень,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2021г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1962076"/>
            <a:ext cx="5824596" cy="437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0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Система </a:t>
            </a:r>
            <a:r>
              <a:rPr lang="ru-RU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солнечных батарей, аккумулятора</a:t>
            </a:r>
          </a:p>
        </p:txBody>
      </p:sp>
      <p:pic>
        <p:nvPicPr>
          <p:cNvPr id="4" name="Рисунок 3" descr="C:\Users\adminkcpt\Desktop\проект 2021 Руснак Иванов\новые фото\Новая папка\rEQRDkfpGS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63" y="2677563"/>
            <a:ext cx="4478310" cy="362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kcpt\Desktop\проект 2021 Руснак Иванов\новые фото\Новая папка\Ge_j02Q7o-Y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0"/>
          <a:stretch/>
        </p:blipFill>
        <p:spPr bwMode="auto">
          <a:xfrm>
            <a:off x="6567746" y="2677563"/>
            <a:ext cx="4521431" cy="3623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522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381" y="337861"/>
            <a:ext cx="8111195" cy="78483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ru-RU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СИСТЕМА ПОДСТВЕТКИ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94465" y="1880675"/>
            <a:ext cx="569421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Инфракрасный датчик и динамик</a:t>
            </a:r>
            <a:endParaRPr lang="ru-RU" sz="2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8" r="6306" b="11871"/>
          <a:stretch/>
        </p:blipFill>
        <p:spPr>
          <a:xfrm>
            <a:off x="1130532" y="1345437"/>
            <a:ext cx="3591098" cy="324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636" y="4018767"/>
            <a:ext cx="6035627" cy="267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36865" y="5288163"/>
            <a:ext cx="34917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Светодиодная лента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9088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985" y="31622"/>
            <a:ext cx="10723064" cy="1477328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ru-RU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СИСТЕМА НАБЛЮДЕНИЯ ЗА </a:t>
            </a:r>
            <a:r>
              <a:rPr lang="ru-RU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БЕЗОПАСНОСТЬЮ </a:t>
            </a:r>
            <a:r>
              <a:rPr lang="ru-RU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ПЕШЕХОДОВ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08" y="1804137"/>
            <a:ext cx="6096000" cy="4581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2483" y="1953765"/>
            <a:ext cx="56548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Если ультразвуковой датчик обнаружит перед собой объект, то начинает гореть светодиод, предупреждающий об опасности и начинает работать динамик сообщающий людям о столкновении.</a:t>
            </a:r>
            <a:endParaRPr lang="ru-RU" sz="25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264" t="44992" r="-1264" b="-17233"/>
          <a:stretch/>
        </p:blipFill>
        <p:spPr>
          <a:xfrm>
            <a:off x="122483" y="5160177"/>
            <a:ext cx="2237426" cy="1462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1" t="44722" b="28530"/>
          <a:stretch/>
        </p:blipFill>
        <p:spPr>
          <a:xfrm>
            <a:off x="2948669" y="5093675"/>
            <a:ext cx="2195078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11243" y="4642303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динамик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42645" y="4614571"/>
            <a:ext cx="120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светодиод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6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Режимы </a:t>
            </a:r>
            <a:r>
              <a:rPr lang="ru-RU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работы перехода</a:t>
            </a:r>
            <a:endParaRPr lang="ru-RU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519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Ночной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2509" y="2365374"/>
            <a:ext cx="10922924" cy="40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59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Режимы </a:t>
            </a:r>
            <a:r>
              <a:rPr lang="ru-RU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работы </a:t>
            </a:r>
            <a:r>
              <a:rPr lang="ru-RU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перехода</a:t>
            </a:r>
            <a:endParaRPr lang="ru-RU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519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Дневной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-149628" y="2495753"/>
            <a:ext cx="12341628" cy="358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системы подсветки и наблюдения за безопасностью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695854" y="1956347"/>
            <a:ext cx="8711681" cy="4776961"/>
            <a:chOff x="0" y="0"/>
            <a:chExt cx="5911850" cy="413702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936750" y="323850"/>
              <a:ext cx="1714500" cy="3813175"/>
              <a:chOff x="0" y="0"/>
              <a:chExt cx="1714500" cy="3813175"/>
            </a:xfrm>
          </p:grpSpPr>
          <p:cxnSp>
            <p:nvCxnSpPr>
              <p:cNvPr id="48" name="Прямая со стрелкой 47"/>
              <p:cNvCxnSpPr/>
              <p:nvPr/>
            </p:nvCxnSpPr>
            <p:spPr>
              <a:xfrm>
                <a:off x="1714500" y="0"/>
                <a:ext cx="0" cy="1936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 стрелкой 48"/>
              <p:cNvCxnSpPr/>
              <p:nvPr/>
            </p:nvCxnSpPr>
            <p:spPr>
              <a:xfrm>
                <a:off x="1714500" y="501650"/>
                <a:ext cx="0" cy="1936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 стрелкой 49"/>
              <p:cNvCxnSpPr/>
              <p:nvPr/>
            </p:nvCxnSpPr>
            <p:spPr>
              <a:xfrm>
                <a:off x="0" y="939800"/>
                <a:ext cx="0" cy="1936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 стрелкой 50"/>
              <p:cNvCxnSpPr/>
              <p:nvPr/>
            </p:nvCxnSpPr>
            <p:spPr>
              <a:xfrm>
                <a:off x="1530350" y="3619500"/>
                <a:ext cx="0" cy="1936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/>
            <p:cNvGrpSpPr/>
            <p:nvPr/>
          </p:nvGrpSpPr>
          <p:grpSpPr>
            <a:xfrm>
              <a:off x="0" y="0"/>
              <a:ext cx="5911850" cy="3962400"/>
              <a:chOff x="0" y="0"/>
              <a:chExt cx="5911850" cy="3962400"/>
            </a:xfrm>
          </p:grpSpPr>
          <p:cxnSp>
            <p:nvCxnSpPr>
              <p:cNvPr id="7" name="Прямая со стрелкой 6"/>
              <p:cNvCxnSpPr/>
              <p:nvPr/>
            </p:nvCxnSpPr>
            <p:spPr>
              <a:xfrm>
                <a:off x="4622800" y="2590800"/>
                <a:ext cx="0" cy="1936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 стрелкой 7"/>
              <p:cNvCxnSpPr/>
              <p:nvPr/>
            </p:nvCxnSpPr>
            <p:spPr>
              <a:xfrm>
                <a:off x="2089150" y="2590800"/>
                <a:ext cx="0" cy="1936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" name="Группа 8"/>
              <p:cNvGrpSpPr/>
              <p:nvPr/>
            </p:nvGrpSpPr>
            <p:grpSpPr>
              <a:xfrm>
                <a:off x="0" y="0"/>
                <a:ext cx="5911850" cy="3962400"/>
                <a:chOff x="0" y="0"/>
                <a:chExt cx="5911850" cy="3962400"/>
              </a:xfrm>
            </p:grpSpPr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4286250" y="2590800"/>
                  <a:ext cx="33655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Группа 10"/>
                <p:cNvGrpSpPr/>
                <p:nvPr/>
              </p:nvGrpSpPr>
              <p:grpSpPr>
                <a:xfrm>
                  <a:off x="0" y="0"/>
                  <a:ext cx="5911850" cy="3962400"/>
                  <a:chOff x="0" y="0"/>
                  <a:chExt cx="5911850" cy="3962400"/>
                </a:xfrm>
              </p:grpSpPr>
              <p:cxnSp>
                <p:nvCxnSpPr>
                  <p:cNvPr id="12" name="Прямая соединительная линия 11"/>
                  <p:cNvCxnSpPr/>
                  <p:nvPr/>
                </p:nvCxnSpPr>
                <p:spPr>
                  <a:xfrm>
                    <a:off x="2565400" y="1682750"/>
                    <a:ext cx="79375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" name="Группа 12"/>
                  <p:cNvGrpSpPr/>
                  <p:nvPr/>
                </p:nvGrpSpPr>
                <p:grpSpPr>
                  <a:xfrm>
                    <a:off x="0" y="0"/>
                    <a:ext cx="5911850" cy="3962400"/>
                    <a:chOff x="0" y="0"/>
                    <a:chExt cx="5911850" cy="3962400"/>
                  </a:xfrm>
                </p:grpSpPr>
                <p:cxnSp>
                  <p:nvCxnSpPr>
                    <p:cNvPr id="14" name="Прямая со стрелкой 13"/>
                    <p:cNvCxnSpPr/>
                    <p:nvPr/>
                  </p:nvCxnSpPr>
                  <p:spPr>
                    <a:xfrm>
                      <a:off x="3352800" y="1682750"/>
                      <a:ext cx="0" cy="19367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Прямая со стрелкой 14"/>
                    <p:cNvCxnSpPr/>
                    <p:nvPr/>
                  </p:nvCxnSpPr>
                  <p:spPr>
                    <a:xfrm>
                      <a:off x="3352800" y="2152650"/>
                      <a:ext cx="0" cy="19367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" name="Группа 15"/>
                    <p:cNvGrpSpPr/>
                    <p:nvPr/>
                  </p:nvGrpSpPr>
                  <p:grpSpPr>
                    <a:xfrm>
                      <a:off x="0" y="0"/>
                      <a:ext cx="5911850" cy="3962400"/>
                      <a:chOff x="0" y="0"/>
                      <a:chExt cx="5911850" cy="3962400"/>
                    </a:xfrm>
                  </p:grpSpPr>
                  <p:sp>
                    <p:nvSpPr>
                      <p:cNvPr id="17" name="Блок-схема: знак завершения 16"/>
                      <p:cNvSpPr/>
                      <p:nvPr/>
                    </p:nvSpPr>
                    <p:spPr>
                      <a:xfrm>
                        <a:off x="3028950" y="0"/>
                        <a:ext cx="1247775" cy="320675"/>
                      </a:xfrm>
                      <a:prstGeom prst="flowChartTerminator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ru-RU" sz="8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начало</a:t>
                        </a:r>
                        <a:endPara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8" name="Прямоугольник 17"/>
                      <p:cNvSpPr/>
                      <p:nvPr/>
                    </p:nvSpPr>
                    <p:spPr>
                      <a:xfrm>
                        <a:off x="3086100" y="514350"/>
                        <a:ext cx="1143000" cy="292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sz="8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Вызов </a:t>
                        </a:r>
                        <a:r>
                          <a: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Sonar</a:t>
                        </a:r>
                        <a:endPara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9" name="Блок-схема: решение 18"/>
                      <p:cNvSpPr/>
                      <p:nvPr/>
                    </p:nvSpPr>
                    <p:spPr>
                      <a:xfrm>
                        <a:off x="2730500" y="1022350"/>
                        <a:ext cx="1860550" cy="495300"/>
                      </a:xfrm>
                      <a:prstGeom prst="flowChartDecision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ru-RU" sz="8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Есть</a:t>
                        </a:r>
                        <a:r>
                          <a:rPr lang="ru-RU" sz="10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ru-RU" sz="8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грузовик?</a:t>
                        </a:r>
                        <a:endPara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0" name="Прямоугольник 19"/>
                      <p:cNvSpPr/>
                      <p:nvPr/>
                    </p:nvSpPr>
                    <p:spPr>
                      <a:xfrm>
                        <a:off x="4768850" y="1949450"/>
                        <a:ext cx="1143000" cy="292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sz="8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Вызов </a:t>
                        </a:r>
                        <a:r>
                          <a: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trevoga</a:t>
                        </a:r>
                        <a:endPara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1" name="Надпись 151"/>
                      <p:cNvSpPr txBox="1"/>
                      <p:nvPr/>
                    </p:nvSpPr>
                    <p:spPr>
                      <a:xfrm>
                        <a:off x="4711700" y="1016000"/>
                        <a:ext cx="450850" cy="22733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да</a:t>
                        </a:r>
                        <a:endPara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" name="Надпись 152"/>
                      <p:cNvSpPr txBox="1"/>
                      <p:nvPr/>
                    </p:nvSpPr>
                    <p:spPr>
                      <a:xfrm>
                        <a:off x="2120900" y="1035050"/>
                        <a:ext cx="450850" cy="22733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нет</a:t>
                        </a:r>
                        <a:endPara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23" name="Прямая соединительная линия 22"/>
                      <p:cNvCxnSpPr/>
                      <p:nvPr/>
                    </p:nvCxnSpPr>
                    <p:spPr>
                      <a:xfrm>
                        <a:off x="4591050" y="1263650"/>
                        <a:ext cx="793750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Прямая соединительная линия 23"/>
                      <p:cNvCxnSpPr/>
                      <p:nvPr/>
                    </p:nvCxnSpPr>
                    <p:spPr>
                      <a:xfrm>
                        <a:off x="1936750" y="1263650"/>
                        <a:ext cx="793750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" name="Блок-схема: решение 24"/>
                      <p:cNvSpPr/>
                      <p:nvPr/>
                    </p:nvSpPr>
                    <p:spPr>
                      <a:xfrm>
                        <a:off x="1308100" y="1466850"/>
                        <a:ext cx="1263650" cy="431800"/>
                      </a:xfrm>
                      <a:prstGeom prst="flowChartDecision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ru-RU" sz="7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ночь</a:t>
                        </a:r>
                        <a:r>
                          <a:rPr lang="ru-RU" sz="8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?</a:t>
                        </a:r>
                        <a:endPara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6" name="Блок-схема: решение 25"/>
                      <p:cNvSpPr/>
                      <p:nvPr/>
                    </p:nvSpPr>
                    <p:spPr>
                      <a:xfrm>
                        <a:off x="2425700" y="2349500"/>
                        <a:ext cx="1860550" cy="495300"/>
                      </a:xfrm>
                      <a:prstGeom prst="flowChartDecision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ru-RU" sz="8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Есть</a:t>
                        </a:r>
                        <a:r>
                          <a:rPr lang="ru-RU" sz="10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ru-RU" sz="8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пешеход?</a:t>
                        </a:r>
                        <a:endPara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27" name="Прямая соединительная линия 26"/>
                      <p:cNvCxnSpPr/>
                      <p:nvPr/>
                    </p:nvCxnSpPr>
                    <p:spPr>
                      <a:xfrm>
                        <a:off x="514350" y="1682750"/>
                        <a:ext cx="793750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" name="Прямоугольник 27"/>
                      <p:cNvSpPr/>
                      <p:nvPr/>
                    </p:nvSpPr>
                    <p:spPr>
                      <a:xfrm>
                        <a:off x="2787650" y="1866900"/>
                        <a:ext cx="1143000" cy="28575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0"/>
                          </a:spcAft>
                        </a:pPr>
                        <a:r>
                          <a:rPr lang="ru-RU" sz="6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Вызов </a:t>
                        </a:r>
                        <a:r>
                          <a:rPr lang="en-US" sz="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night</a:t>
                        </a:r>
                        <a:r>
                          <a:rPr lang="ru-RU" sz="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_</a:t>
                        </a:r>
                        <a:r>
                          <a:rPr lang="en-US" sz="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Peshehod</a:t>
                        </a:r>
                        <a:endPara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9" name="Прямоугольник 28"/>
                      <p:cNvSpPr/>
                      <p:nvPr/>
                    </p:nvSpPr>
                    <p:spPr>
                      <a:xfrm>
                        <a:off x="4019550" y="2806700"/>
                        <a:ext cx="1143000" cy="292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sz="8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Вкл. </a:t>
                        </a:r>
                        <a:r>
                          <a:rPr lang="en-US" sz="8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svet</a:t>
                        </a:r>
                        <a:endPara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0" name="Прямоугольник 29"/>
                      <p:cNvSpPr/>
                      <p:nvPr/>
                    </p:nvSpPr>
                    <p:spPr>
                      <a:xfrm>
                        <a:off x="1524000" y="2794000"/>
                        <a:ext cx="1143000" cy="292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sz="8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Выкл. </a:t>
                        </a:r>
                        <a:r>
                          <a:rPr lang="en-US" sz="8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svet</a:t>
                        </a:r>
                        <a:endPara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" name="Надпись 161"/>
                      <p:cNvSpPr txBox="1"/>
                      <p:nvPr/>
                    </p:nvSpPr>
                    <p:spPr>
                      <a:xfrm>
                        <a:off x="2635250" y="1378914"/>
                        <a:ext cx="450850" cy="30891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да</a:t>
                        </a:r>
                        <a:endPara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2" name="Надпись 162"/>
                      <p:cNvSpPr txBox="1"/>
                      <p:nvPr/>
                    </p:nvSpPr>
                    <p:spPr>
                      <a:xfrm>
                        <a:off x="4276725" y="2273629"/>
                        <a:ext cx="450850" cy="29367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да</a:t>
                        </a:r>
                        <a:endPara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3" name="Надпись 163"/>
                      <p:cNvSpPr txBox="1"/>
                      <p:nvPr/>
                    </p:nvSpPr>
                    <p:spPr>
                      <a:xfrm>
                        <a:off x="774700" y="1315757"/>
                        <a:ext cx="450850" cy="353022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нет</a:t>
                        </a:r>
                        <a:endPara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4" name="Надпись 164"/>
                      <p:cNvSpPr txBox="1"/>
                      <p:nvPr/>
                    </p:nvSpPr>
                    <p:spPr>
                      <a:xfrm>
                        <a:off x="2082800" y="2241550"/>
                        <a:ext cx="450850" cy="33210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нет</a:t>
                        </a:r>
                        <a:endPara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35" name="Прямая соединительная линия 34"/>
                      <p:cNvCxnSpPr/>
                      <p:nvPr/>
                    </p:nvCxnSpPr>
                    <p:spPr>
                      <a:xfrm>
                        <a:off x="2089150" y="2590800"/>
                        <a:ext cx="336550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Прямая со стрелкой 35"/>
                      <p:cNvCxnSpPr/>
                      <p:nvPr/>
                    </p:nvCxnSpPr>
                    <p:spPr>
                      <a:xfrm>
                        <a:off x="5384800" y="1263650"/>
                        <a:ext cx="0" cy="68580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" name="Прямоугольник 36"/>
                      <p:cNvSpPr/>
                      <p:nvPr/>
                    </p:nvSpPr>
                    <p:spPr>
                      <a:xfrm>
                        <a:off x="0" y="3098800"/>
                        <a:ext cx="1143000" cy="2921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sz="8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Выкл. </a:t>
                        </a:r>
                        <a:r>
                          <a:rPr lang="en-US" sz="8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svet</a:t>
                        </a:r>
                        <a:endPara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38" name="Прямая соединительная линия 37"/>
                      <p:cNvCxnSpPr/>
                      <p:nvPr/>
                    </p:nvCxnSpPr>
                    <p:spPr>
                      <a:xfrm>
                        <a:off x="2089150" y="3086100"/>
                        <a:ext cx="0" cy="27305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Прямая соединительная линия 38"/>
                      <p:cNvCxnSpPr/>
                      <p:nvPr/>
                    </p:nvCxnSpPr>
                    <p:spPr>
                      <a:xfrm>
                        <a:off x="4622800" y="3098800"/>
                        <a:ext cx="0" cy="27305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Прямая соединительная линия 39"/>
                      <p:cNvCxnSpPr/>
                      <p:nvPr/>
                    </p:nvCxnSpPr>
                    <p:spPr>
                      <a:xfrm>
                        <a:off x="2089150" y="3359150"/>
                        <a:ext cx="2533650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Прямая со стрелкой 40"/>
                      <p:cNvCxnSpPr/>
                      <p:nvPr/>
                    </p:nvCxnSpPr>
                    <p:spPr>
                      <a:xfrm>
                        <a:off x="514350" y="1682750"/>
                        <a:ext cx="0" cy="140970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Прямая соединительная линия 41"/>
                      <p:cNvCxnSpPr/>
                      <p:nvPr/>
                    </p:nvCxnSpPr>
                    <p:spPr>
                      <a:xfrm>
                        <a:off x="476250" y="3390900"/>
                        <a:ext cx="0" cy="27305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Прямая соединительная линия 42"/>
                      <p:cNvCxnSpPr/>
                      <p:nvPr/>
                    </p:nvCxnSpPr>
                    <p:spPr>
                      <a:xfrm>
                        <a:off x="3435350" y="3390900"/>
                        <a:ext cx="0" cy="27305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Прямая соединительная линия 43"/>
                      <p:cNvCxnSpPr/>
                      <p:nvPr/>
                    </p:nvCxnSpPr>
                    <p:spPr>
                      <a:xfrm>
                        <a:off x="476250" y="3663950"/>
                        <a:ext cx="2959100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Прямая соединительная линия 44"/>
                      <p:cNvCxnSpPr/>
                      <p:nvPr/>
                    </p:nvCxnSpPr>
                    <p:spPr>
                      <a:xfrm>
                        <a:off x="1854200" y="3657600"/>
                        <a:ext cx="0" cy="27305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Прямая соединительная линия 45"/>
                      <p:cNvCxnSpPr/>
                      <p:nvPr/>
                    </p:nvCxnSpPr>
                    <p:spPr>
                      <a:xfrm>
                        <a:off x="5384800" y="2241550"/>
                        <a:ext cx="0" cy="172085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Прямая соединительная линия 46"/>
                      <p:cNvCxnSpPr/>
                      <p:nvPr/>
                    </p:nvCxnSpPr>
                    <p:spPr>
                      <a:xfrm>
                        <a:off x="1854200" y="3943350"/>
                        <a:ext cx="3530600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59430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140681"/>
            <a:ext cx="11829011" cy="1325563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системы подсветки и наблюдения за безопасностью</a:t>
            </a:r>
            <a:endParaRPr lang="ru-RU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66244"/>
            <a:ext cx="10515600" cy="58506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Фрагмент программы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14543" r="24800" b="35837"/>
          <a:stretch/>
        </p:blipFill>
        <p:spPr bwMode="auto">
          <a:xfrm>
            <a:off x="364490" y="2051310"/>
            <a:ext cx="5274310" cy="1956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t="17110" r="42598" b="33840"/>
          <a:stretch/>
        </p:blipFill>
        <p:spPr bwMode="auto">
          <a:xfrm>
            <a:off x="281679" y="3926637"/>
            <a:ext cx="5610225" cy="2695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t="14259" r="38910" b="27281"/>
          <a:stretch/>
        </p:blipFill>
        <p:spPr bwMode="auto">
          <a:xfrm>
            <a:off x="6755303" y="1599824"/>
            <a:ext cx="5314950" cy="2859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t="16540" r="40192" b="49810"/>
          <a:stretch/>
        </p:blipFill>
        <p:spPr bwMode="auto">
          <a:xfrm>
            <a:off x="5838363" y="4592809"/>
            <a:ext cx="6231890" cy="1971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6310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341" y="741192"/>
            <a:ext cx="5453939" cy="203132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Расчёты </a:t>
            </a:r>
            <a:r>
              <a:rPr lang="ru-RU" sz="3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достаточности ВИЭ для реализации проекта и стоимость проекта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0178" y="214599"/>
            <a:ext cx="6053138" cy="308451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99753" y="3299112"/>
            <a:ext cx="5940425" cy="34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444" y="202884"/>
            <a:ext cx="3885614" cy="784830"/>
          </a:xfr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ПРОБЛЕМА</a:t>
            </a:r>
            <a:endParaRPr lang="ru-RU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44" y="1063877"/>
            <a:ext cx="8819535" cy="23597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жители новых микрорайонов </a:t>
            </a:r>
            <a:r>
              <a:rPr lang="ru-RU" sz="2400" dirty="0" smtClean="0"/>
              <a:t>города отрезаны </a:t>
            </a:r>
            <a:r>
              <a:rPr lang="ru-RU" sz="2400" dirty="0"/>
              <a:t>от основных сооружений социальной, культурной </a:t>
            </a:r>
            <a:r>
              <a:rPr lang="ru-RU" sz="2400" dirty="0" smtClean="0"/>
              <a:t>сферы и здравоохранения</a:t>
            </a:r>
            <a:r>
              <a:rPr lang="ru-RU" sz="2400" dirty="0"/>
              <a:t>, а строительство пешеходных </a:t>
            </a:r>
            <a:r>
              <a:rPr lang="ru-RU" sz="2400" dirty="0" smtClean="0"/>
              <a:t>переходов не </a:t>
            </a:r>
            <a:r>
              <a:rPr lang="ru-RU" sz="2400" dirty="0"/>
              <a:t>успевает за </a:t>
            </a:r>
            <a:r>
              <a:rPr lang="ru-RU" sz="2400" dirty="0" smtClean="0"/>
              <a:t>разрастающимися </a:t>
            </a:r>
            <a:r>
              <a:rPr lang="ru-RU" sz="2400" dirty="0"/>
              <a:t>новыми </a:t>
            </a:r>
            <a:r>
              <a:rPr lang="ru-RU" sz="2400" dirty="0" smtClean="0"/>
              <a:t>микрорайонами, существующие же переходы не позволяют маломобильным группам людей перейти дорогу из-за множества лестничных пролетов или их неудобства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9444" y="4554658"/>
            <a:ext cx="3466012" cy="7848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5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4223208"/>
            <a:ext cx="12192000" cy="179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2844" y="5245115"/>
            <a:ext cx="6647221" cy="2074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вместо существующих надземных переходов использовать ленточные траволаторы, работающие за счет возобновляемой </a:t>
            </a:r>
            <a:r>
              <a:rPr lang="ru-RU" sz="2400" dirty="0" smtClean="0"/>
              <a:t>энергии</a:t>
            </a:r>
            <a:endParaRPr lang="ru-RU" sz="2400" dirty="0"/>
          </a:p>
        </p:txBody>
      </p:sp>
      <p:pic>
        <p:nvPicPr>
          <p:cNvPr id="7" name="Рисунок 6" descr="https://city4people.ru/uploadify/339/419/IMG_3694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31" y="3423619"/>
            <a:ext cx="4423771" cy="3225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tumenpro.ru/wp-content/uploads/tilda/250386/pages/3784883/tild6433-3963-4239-b930-616266333063__img_737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4" b="14982"/>
          <a:stretch/>
        </p:blipFill>
        <p:spPr bwMode="auto">
          <a:xfrm>
            <a:off x="9210963" y="111783"/>
            <a:ext cx="2657741" cy="3311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1910" y="230456"/>
            <a:ext cx="5696368" cy="78483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ru-RU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ЦЕЛЬ И </a:t>
            </a:r>
            <a:r>
              <a:rPr lang="ru-RU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ЗАДАЧИ</a:t>
            </a:r>
            <a:endParaRPr lang="ru-RU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2945347"/>
            <a:ext cx="12192000" cy="371314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b="1" i="1" dirty="0" smtClean="0"/>
              <a:t>Задачи:</a:t>
            </a:r>
          </a:p>
          <a:p>
            <a:pPr lvl="0"/>
            <a:r>
              <a:rPr lang="ru-RU" sz="2400" dirty="0" smtClean="0"/>
              <a:t>Изучить </a:t>
            </a:r>
            <a:r>
              <a:rPr lang="ru-RU" sz="2400" dirty="0"/>
              <a:t>публикации о возобновляемых источниках энергии (солнечных батареях, ветрогенераторах, пьезоустановках);</a:t>
            </a:r>
          </a:p>
          <a:p>
            <a:pPr lvl="0"/>
            <a:r>
              <a:rPr lang="ru-RU" sz="2400" dirty="0"/>
              <a:t>Изучить существующие аналоги;</a:t>
            </a:r>
          </a:p>
          <a:p>
            <a:pPr lvl="0"/>
            <a:r>
              <a:rPr lang="ru-RU" sz="2400" dirty="0"/>
              <a:t>Подобрать материалы для создания макета;</a:t>
            </a:r>
          </a:p>
          <a:p>
            <a:pPr lvl="0"/>
            <a:r>
              <a:rPr lang="ru-RU" sz="2400" dirty="0"/>
              <a:t>Разработать, сконструировать и запрограммировать макет энергонезависимого надземного пешеходного перехода;</a:t>
            </a:r>
          </a:p>
          <a:p>
            <a:pPr lvl="0"/>
            <a:r>
              <a:rPr lang="ru-RU" sz="2400" dirty="0"/>
              <a:t>Произвести тестирование макета;</a:t>
            </a:r>
          </a:p>
          <a:p>
            <a:pPr lvl="0"/>
            <a:r>
              <a:rPr lang="ru-RU" sz="2400" dirty="0"/>
              <a:t>Сделать выводы и продумать дальнейшее использование разработки.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1" y="1325563"/>
            <a:ext cx="12192001" cy="1750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/>
              <a:t>Цель:</a:t>
            </a:r>
          </a:p>
          <a:p>
            <a:pPr marL="0" indent="0">
              <a:buNone/>
            </a:pPr>
            <a:r>
              <a:rPr lang="ru-RU" sz="2400" dirty="0"/>
              <a:t>создание макета энергонезависимого надземного пешеходного перехода с использованием возобновляемых источников энергии (ВИЭ)</a:t>
            </a:r>
          </a:p>
        </p:txBody>
      </p:sp>
    </p:spTree>
    <p:extLst>
      <p:ext uri="{BB962C8B-B14F-4D97-AF65-F5344CB8AC3E}">
        <p14:creationId xmlns:p14="http://schemas.microsoft.com/office/powerpoint/2010/main" val="10727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3865" y="174085"/>
            <a:ext cx="3712683" cy="78483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ru-RU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ru-RU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АНАЛОГИ</a:t>
            </a:r>
            <a:endParaRPr lang="ru-RU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29281"/>
            <a:ext cx="12192000" cy="4399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существующих или планируемых к реализации надземных пешеходных переходах НЕ используются возобновляемые источники энергии.</a:t>
            </a:r>
          </a:p>
          <a:p>
            <a:endParaRPr lang="ru-RU" sz="2400" i="1" u="sng" dirty="0"/>
          </a:p>
        </p:txBody>
      </p:sp>
      <p:pic>
        <p:nvPicPr>
          <p:cNvPr id="6" name="Рисунок 5" descr="Наземные переходы с эскалаторами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91" y="2382041"/>
            <a:ext cx="3325932" cy="443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img-fotki.yandex.ru/get/4309/crunk-man-malygin.0/0_3280e_b0346e01_X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54844"/>
            <a:ext cx="5624053" cy="422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31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7283" y="57356"/>
            <a:ext cx="12212639" cy="78483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ru-RU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Источники возобновляемой энергии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89518"/>
            <a:ext cx="12192000" cy="5268482"/>
          </a:xfrm>
        </p:spPr>
        <p:txBody>
          <a:bodyPr>
            <a:normAutofit lnSpcReduction="10000"/>
          </a:bodyPr>
          <a:lstStyle/>
          <a:p>
            <a:pPr marL="288000">
              <a:lnSpc>
                <a:spcPct val="130000"/>
              </a:lnSpc>
            </a:pPr>
            <a:r>
              <a:rPr lang="ru-RU" dirty="0" smtClean="0"/>
              <a:t>Энергия </a:t>
            </a:r>
            <a:r>
              <a:rPr lang="ru-RU" dirty="0"/>
              <a:t>ветра</a:t>
            </a:r>
          </a:p>
          <a:p>
            <a:pPr marL="288000">
              <a:lnSpc>
                <a:spcPct val="130000"/>
              </a:lnSpc>
            </a:pPr>
            <a:r>
              <a:rPr lang="ru-RU" dirty="0"/>
              <a:t>Гидроэнергия</a:t>
            </a:r>
          </a:p>
          <a:p>
            <a:pPr marL="288000">
              <a:lnSpc>
                <a:spcPct val="130000"/>
              </a:lnSpc>
            </a:pPr>
            <a:r>
              <a:rPr lang="ru-RU" dirty="0"/>
              <a:t>Энергия приливов и отливов</a:t>
            </a:r>
          </a:p>
          <a:p>
            <a:pPr marL="288000">
              <a:lnSpc>
                <a:spcPct val="130000"/>
              </a:lnSpc>
            </a:pPr>
            <a:r>
              <a:rPr lang="ru-RU" dirty="0"/>
              <a:t>Энергия волн</a:t>
            </a:r>
          </a:p>
          <a:p>
            <a:pPr marL="288000">
              <a:lnSpc>
                <a:spcPct val="130000"/>
              </a:lnSpc>
            </a:pPr>
            <a:r>
              <a:rPr lang="ru-RU" dirty="0"/>
              <a:t>Энергия температурного градиента морской воды</a:t>
            </a:r>
          </a:p>
          <a:p>
            <a:pPr marL="288000">
              <a:lnSpc>
                <a:spcPct val="130000"/>
              </a:lnSpc>
            </a:pPr>
            <a:r>
              <a:rPr lang="ru-RU" dirty="0"/>
              <a:t>Энергия солнечного света</a:t>
            </a:r>
          </a:p>
          <a:p>
            <a:pPr marL="288000">
              <a:lnSpc>
                <a:spcPct val="130000"/>
              </a:lnSpc>
            </a:pPr>
            <a:r>
              <a:rPr lang="ru-RU" dirty="0"/>
              <a:t>Геотермальная энергия</a:t>
            </a:r>
          </a:p>
          <a:p>
            <a:pPr marL="288000">
              <a:lnSpc>
                <a:spcPct val="130000"/>
              </a:lnSpc>
            </a:pPr>
            <a:r>
              <a:rPr lang="ru-RU" dirty="0"/>
              <a:t>Биоэнергетика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141" r="52052" b="17350"/>
          <a:stretch/>
        </p:blipFill>
        <p:spPr>
          <a:xfrm>
            <a:off x="9901085" y="1076079"/>
            <a:ext cx="2094271" cy="3574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302" t="11717" r="19159" b="25169"/>
          <a:stretch/>
        </p:blipFill>
        <p:spPr>
          <a:xfrm>
            <a:off x="4474187" y="4811692"/>
            <a:ext cx="3102712" cy="199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7576" t="16271" r="6303" b="8595"/>
          <a:stretch/>
        </p:blipFill>
        <p:spPr>
          <a:xfrm>
            <a:off x="7865805" y="4811693"/>
            <a:ext cx="4286867" cy="199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2405" t="22981" r="3095" b="8414"/>
          <a:stretch/>
        </p:blipFill>
        <p:spPr>
          <a:xfrm>
            <a:off x="6248774" y="1076079"/>
            <a:ext cx="3168238" cy="2240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3736" t="4839" r="3022" b="18971"/>
          <a:stretch/>
        </p:blipFill>
        <p:spPr>
          <a:xfrm>
            <a:off x="3824532" y="1076079"/>
            <a:ext cx="2005729" cy="1638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91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627" y="44531"/>
            <a:ext cx="7258462" cy="78483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ru-RU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Решено использовать</a:t>
            </a:r>
            <a:endParaRPr lang="ru-RU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9769" y="993596"/>
            <a:ext cx="3851058" cy="171127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 smtClean="0"/>
              <a:t>Энергия ветра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Превращает кинетическую энергию ветра в электричество.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141" r="52052" b="17350"/>
          <a:stretch/>
        </p:blipFill>
        <p:spPr>
          <a:xfrm>
            <a:off x="4900779" y="2803351"/>
            <a:ext cx="2292989" cy="396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006" y="3184954"/>
            <a:ext cx="4023973" cy="2708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46" y="3259987"/>
            <a:ext cx="3663362" cy="2869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01946" y="993596"/>
            <a:ext cx="3599411" cy="20928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b="1" dirty="0" smtClean="0"/>
              <a:t>Пьезоэлектрическая </a:t>
            </a:r>
            <a:r>
              <a:rPr lang="ru-RU" sz="2600" b="1" dirty="0"/>
              <a:t>плитка</a:t>
            </a:r>
          </a:p>
          <a:p>
            <a:r>
              <a:rPr lang="ru-RU" sz="2600" dirty="0"/>
              <a:t>Превращает кинетическую энергию в электричество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29239" y="993597"/>
            <a:ext cx="3677157" cy="20928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b="1" dirty="0"/>
              <a:t>Энергия солнечного света </a:t>
            </a:r>
          </a:p>
          <a:p>
            <a:r>
              <a:rPr lang="ru-RU" sz="2600" dirty="0"/>
              <a:t>Соби</a:t>
            </a:r>
            <a:r>
              <a:rPr lang="ru-RU" sz="2600" b="1" dirty="0"/>
              <a:t>р</a:t>
            </a:r>
            <a:r>
              <a:rPr lang="ru-RU" sz="2600" dirty="0"/>
              <a:t>ает солнечный свет, и превращает его в энергию.</a:t>
            </a:r>
          </a:p>
        </p:txBody>
      </p:sp>
    </p:spTree>
    <p:extLst>
      <p:ext uri="{BB962C8B-B14F-4D97-AF65-F5344CB8AC3E}">
        <p14:creationId xmlns:p14="http://schemas.microsoft.com/office/powerpoint/2010/main" val="37910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386" y="124056"/>
            <a:ext cx="10515600" cy="981537"/>
          </a:xfrm>
        </p:spPr>
        <p:txBody>
          <a:bodyPr/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макета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247" y="1210483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ru-RU" sz="3000" dirty="0"/>
              <a:t>Образовательный конструктор LEGO Mindstorms </a:t>
            </a:r>
            <a:r>
              <a:rPr lang="ru-RU" sz="3000" dirty="0" smtClean="0"/>
              <a:t>EV3</a:t>
            </a:r>
            <a:endParaRPr lang="ru-RU" sz="3000" dirty="0"/>
          </a:p>
          <a:p>
            <a:pPr lvl="0"/>
            <a:r>
              <a:rPr lang="ru-RU" sz="3000" dirty="0"/>
              <a:t>Плата </a:t>
            </a:r>
            <a:r>
              <a:rPr lang="en-US" sz="3000" dirty="0"/>
              <a:t>Arduino</a:t>
            </a:r>
            <a:r>
              <a:rPr lang="ru-RU" sz="3000" dirty="0"/>
              <a:t>, датчики расстояния, инфракрасные </a:t>
            </a:r>
            <a:r>
              <a:rPr lang="ru-RU" sz="3000" dirty="0" smtClean="0"/>
              <a:t>датчики </a:t>
            </a:r>
            <a:r>
              <a:rPr lang="ru-RU" sz="3000" dirty="0"/>
              <a:t>светодиоды, датчик </a:t>
            </a:r>
            <a:r>
              <a:rPr lang="ru-RU" sz="3000" dirty="0" smtClean="0"/>
              <a:t>освещенности</a:t>
            </a:r>
            <a:endParaRPr lang="ru-RU" sz="3000" dirty="0"/>
          </a:p>
          <a:p>
            <a:pPr lvl="0"/>
            <a:r>
              <a:rPr lang="ru-RU" sz="3000" dirty="0"/>
              <a:t>Солнечные панели с </a:t>
            </a:r>
            <a:r>
              <a:rPr lang="ru-RU" sz="3000" dirty="0" smtClean="0"/>
              <a:t>аккумулятором</a:t>
            </a:r>
            <a:endParaRPr lang="ru-RU" sz="3000" dirty="0"/>
          </a:p>
          <a:p>
            <a:pPr lvl="0"/>
            <a:r>
              <a:rPr lang="ru-RU" sz="3000" dirty="0"/>
              <a:t>Светодиодная </a:t>
            </a:r>
            <a:r>
              <a:rPr lang="ru-RU" sz="3000" dirty="0" smtClean="0"/>
              <a:t>лента</a:t>
            </a:r>
            <a:endParaRPr lang="ru-RU" sz="3000" dirty="0"/>
          </a:p>
          <a:p>
            <a:r>
              <a:rPr lang="ru-RU" sz="3000" dirty="0"/>
              <a:t>Дополнительные материалы</a:t>
            </a:r>
            <a:endParaRPr lang="ru-RU" sz="3000" dirty="0"/>
          </a:p>
        </p:txBody>
      </p:sp>
      <p:pic>
        <p:nvPicPr>
          <p:cNvPr id="4" name="Рисунок 3" descr="C:\Users\adminkcpt\Desktop\проект 2021 Руснак Иванов\новые фото\Новая папка\изображение_viber_2021-06-17_16-57-4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9"/>
          <a:stretch/>
        </p:blipFill>
        <p:spPr bwMode="auto">
          <a:xfrm>
            <a:off x="6217921" y="3125585"/>
            <a:ext cx="5788660" cy="3640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225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5036" y="301010"/>
            <a:ext cx="5161927" cy="84023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макета</a:t>
            </a:r>
            <a:endParaRPr lang="ru-RU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idx="1"/>
          </p:nvPr>
        </p:nvSpPr>
        <p:spPr>
          <a:xfrm>
            <a:off x="174234" y="1429785"/>
            <a:ext cx="4504247" cy="5216547"/>
          </a:xfrm>
        </p:spPr>
        <p:txBody>
          <a:bodyPr>
            <a:normAutofit/>
          </a:bodyPr>
          <a:lstStyle/>
          <a:p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4-х ленточных </a:t>
            </a:r>
            <a:r>
              <a:rPr lang="ru-RU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траволаторов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(1,2,3,4)</a:t>
            </a:r>
          </a:p>
          <a:p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</a:t>
            </a:r>
            <a:r>
              <a:rPr lang="ru-RU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ветрогенератора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солнечных 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батарей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endParaRPr lang="ru-RU" sz="2500" dirty="0"/>
          </a:p>
          <a:p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</a:t>
            </a:r>
            <a:r>
              <a:rPr lang="ru-RU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пьезоэлементов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7,8,9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наблюдения за безопасностью 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пешеходов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endParaRPr lang="ru-RU" sz="2500" dirty="0"/>
          </a:p>
          <a:p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аккумуляторной батареи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</a:t>
            </a:r>
            <a:endParaRPr lang="ru-RU" sz="2500" dirty="0"/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78481" y="1290252"/>
            <a:ext cx="7169546" cy="5219997"/>
            <a:chOff x="4326956" y="1396934"/>
            <a:chExt cx="5824596" cy="437584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956" y="1396934"/>
              <a:ext cx="5824596" cy="4375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4855334" y="3828515"/>
              <a:ext cx="301686" cy="369332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1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51253" y="3920848"/>
              <a:ext cx="301686" cy="369332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ru-RU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42667" y="4350402"/>
              <a:ext cx="301686" cy="369332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ru-RU" dirty="0"/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14695" y="4292590"/>
              <a:ext cx="301686" cy="369332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ru-RU" dirty="0"/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40499" y="1587950"/>
              <a:ext cx="301686" cy="369332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ru-RU" dirty="0" smtClean="0"/>
                <a:t>5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52230" y="1875062"/>
              <a:ext cx="301686" cy="369332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ru-RU" dirty="0" smtClean="0"/>
                <a:t>6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53648" y="5125997"/>
              <a:ext cx="301686" cy="369332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02096" y="5172163"/>
              <a:ext cx="301686" cy="369332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ru-RU" dirty="0"/>
                <a:t>8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95088" y="2925859"/>
              <a:ext cx="301686" cy="369332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ru-RU" dirty="0" smtClean="0"/>
                <a:t>9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33507" y="3400191"/>
              <a:ext cx="418704" cy="369332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ru-RU" dirty="0" smtClean="0"/>
                <a:t>10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81687" y="2618546"/>
              <a:ext cx="418704" cy="369332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ru-RU" dirty="0" smtClean="0"/>
                <a:t>11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150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24" y="574294"/>
            <a:ext cx="11430000" cy="195181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пешеходным переходом осуществляется с помощью соединенных между собой двух микроконтроллеров EV3, к которому подключены 4 датчика 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касания (рис.1),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ультразвуковых 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датчика (рис.2),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больших 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мотора (рис.3),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средний мотор с использованием системы механических 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 (рис4). </a:t>
            </a:r>
            <a:endParaRPr lang="ru-RU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/>
            <a:endParaRPr lang="ru-RU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93" y="3153029"/>
            <a:ext cx="2594439" cy="345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" y="3153030"/>
            <a:ext cx="2683673" cy="2012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493" y="3153030"/>
            <a:ext cx="2059310" cy="366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r="60432" b="37314"/>
          <a:stretch/>
        </p:blipFill>
        <p:spPr>
          <a:xfrm>
            <a:off x="6182584" y="3153029"/>
            <a:ext cx="3144296" cy="301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832579" y="2526110"/>
            <a:ext cx="189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848731" y="2526110"/>
            <a:ext cx="189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</a:t>
            </a:r>
            <a:r>
              <a:rPr lang="ru-RU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9416" y="2541776"/>
            <a:ext cx="189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</a:t>
            </a:r>
            <a:r>
              <a:rPr lang="ru-RU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84985" y="2526110"/>
            <a:ext cx="189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</a:t>
            </a:r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053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476</Words>
  <Application>Microsoft Office PowerPoint</Application>
  <PresentationFormat>Широкоэкранный</PresentationFormat>
  <Paragraphs>101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Candara</vt:lpstr>
      <vt:lpstr>Comic Sans MS</vt:lpstr>
      <vt:lpstr>Times New Roman</vt:lpstr>
      <vt:lpstr>Тема Office</vt:lpstr>
      <vt:lpstr>«Энергонезависимый надземный пешеходный переход с использованием возобновляемых источников энергии»</vt:lpstr>
      <vt:lpstr>ПРОБЛЕМА</vt:lpstr>
      <vt:lpstr>ЦЕЛЬ И ЗАДАЧИ</vt:lpstr>
      <vt:lpstr>  АНАЛОГИ</vt:lpstr>
      <vt:lpstr>  Источники возобновляемой энергии</vt:lpstr>
      <vt:lpstr>Решено использовать</vt:lpstr>
      <vt:lpstr>Состав макета</vt:lpstr>
      <vt:lpstr>Состав макета</vt:lpstr>
      <vt:lpstr>Презентация PowerPoint</vt:lpstr>
      <vt:lpstr>Система солнечных батарей, аккумулятора</vt:lpstr>
      <vt:lpstr>СИСТЕМА ПОДСТВЕТКИ </vt:lpstr>
      <vt:lpstr>СИСТЕМА НАБЛЮДЕНИЯ ЗА  БЕЗОПАСНОСТЬЮ ПЕШЕХОДОВ</vt:lpstr>
      <vt:lpstr>Режимы работы перехода</vt:lpstr>
      <vt:lpstr>Режимы работы перехода</vt:lpstr>
      <vt:lpstr>Работа системы подсветки и наблюдения за безопасностью</vt:lpstr>
      <vt:lpstr>Работа системы подсветки и наблюдения за безопасностью</vt:lpstr>
      <vt:lpstr>Расчёты достаточности ВИЭ для реализации проекта и стоимость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_ - ВОЗОБНОВЛЯЕМЫЕ ИСТОЧНИКИ ЭНЕРГИИ</dc:title>
  <dc:creator>marduk</dc:creator>
  <cp:lastModifiedBy>adminkcpt</cp:lastModifiedBy>
  <cp:revision>56</cp:revision>
  <dcterms:created xsi:type="dcterms:W3CDTF">2021-04-13T12:54:31Z</dcterms:created>
  <dcterms:modified xsi:type="dcterms:W3CDTF">2021-09-13T05:15:19Z</dcterms:modified>
</cp:coreProperties>
</file>