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 Slab Thin" charset="1" panose="00000000000000000000"/>
      <p:regular r:id="rId10"/>
    </p:embeddedFont>
    <p:embeddedFont>
      <p:font typeface="Roboto Slab Thin Bold" charset="1" panose="00000000000000000000"/>
      <p:regular r:id="rId11"/>
    </p:embeddedFont>
    <p:embeddedFont>
      <p:font typeface="Roboto Slab Regular" charset="1" panose="00000000000000000000"/>
      <p:regular r:id="rId12"/>
    </p:embeddedFont>
    <p:embeddedFont>
      <p:font typeface="Roboto Slab Regular Bold" charset="1" panose="00000000000000000000"/>
      <p:regular r:id="rId13"/>
    </p:embeddedFont>
    <p:embeddedFont>
      <p:font typeface="CAT Neuzeit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50000"/>
          </a:blip>
          <a:srcRect l="0" t="0" r="0" b="0"/>
          <a:stretch>
            <a:fillRect/>
          </a:stretch>
        </p:blipFill>
        <p:spPr>
          <a:xfrm flipH="false" flipV="false" rot="0">
            <a:off x="14385933" y="7404232"/>
            <a:ext cx="6958277" cy="458376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50000"/>
          </a:blip>
          <a:srcRect l="0" t="0" r="0" b="0"/>
          <a:stretch>
            <a:fillRect/>
          </a:stretch>
        </p:blipFill>
        <p:spPr>
          <a:xfrm flipH="false" flipV="false" rot="-1066635">
            <a:off x="8799925" y="331217"/>
            <a:ext cx="3706736" cy="244181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alphaModFix amt="50000"/>
          </a:blip>
          <a:srcRect l="0" t="0" r="0" b="0"/>
          <a:stretch>
            <a:fillRect/>
          </a:stretch>
        </p:blipFill>
        <p:spPr>
          <a:xfrm flipH="false" flipV="false" rot="496733">
            <a:off x="6662290" y="8037394"/>
            <a:ext cx="3706736" cy="244181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304570" y="836197"/>
            <a:ext cx="11806403" cy="885991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1388303"/>
            <a:ext cx="15598922" cy="2860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36"/>
              </a:lnSpc>
            </a:pPr>
            <a:r>
              <a:rPr lang="en-US" sz="7082">
                <a:solidFill>
                  <a:srgbClr val="37340F"/>
                </a:solidFill>
                <a:latin typeface="CAT Neuzeit Bold"/>
              </a:rPr>
              <a:t>ПРОЕКТ</a:t>
            </a:r>
          </a:p>
          <a:p>
            <a:pPr>
              <a:lnSpc>
                <a:spcPts val="7436"/>
              </a:lnSpc>
            </a:pPr>
            <a:r>
              <a:rPr lang="en-US" sz="7082">
                <a:solidFill>
                  <a:srgbClr val="37340F"/>
                </a:solidFill>
                <a:latin typeface="CAT Neuzeit Bold"/>
              </a:rPr>
              <a:t>РОБОТ-ЭКОЛОГ.</a:t>
            </a:r>
          </a:p>
          <a:p>
            <a:pPr>
              <a:lnSpc>
                <a:spcPts val="7436"/>
              </a:lnSpc>
            </a:pPr>
            <a:r>
              <a:rPr lang="en-US" sz="7082">
                <a:solidFill>
                  <a:srgbClr val="37340F"/>
                </a:solidFill>
                <a:latin typeface="CAT Neuzeit Bold"/>
              </a:rPr>
              <a:t>ВЕРСИЯ: ПОЧВА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838956"/>
            <a:ext cx="8069580" cy="306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37340F"/>
                </a:solidFill>
                <a:latin typeface="Roboto Slab Regular"/>
              </a:rPr>
              <a:t>Авторы: 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37340F"/>
                </a:solidFill>
                <a:latin typeface="Roboto Slab Regular"/>
              </a:rPr>
              <a:t>ученики МБОУ «ИЕГЛ «Школа-30»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37340F"/>
                </a:solidFill>
                <a:latin typeface="Roboto Slab Regular"/>
              </a:rPr>
              <a:t>Кузнецова Оливия, Скутин Михаил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37340F"/>
                </a:solidFill>
                <a:latin typeface="Roboto Slab Regular"/>
              </a:rPr>
              <a:t>Руководитель: </a:t>
            </a:r>
          </a:p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37340F"/>
                </a:solidFill>
                <a:latin typeface="Roboto Slab Regular"/>
              </a:rPr>
              <a:t>Бурганиева Роза Хамитовна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154482" y="649705"/>
            <a:ext cx="3129330" cy="3235210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1972855" y="6388234"/>
            <a:ext cx="3310958" cy="3310945"/>
            <a:chOff x="0" y="0"/>
            <a:chExt cx="6350025" cy="635000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20093" r="-20093" t="0" b="0"/>
              </a:stretch>
            </a:blip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32265" y="921155"/>
            <a:ext cx="4084159" cy="422234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09252" y="735430"/>
            <a:ext cx="12163034" cy="197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7200">
                <a:solidFill>
                  <a:srgbClr val="37340F"/>
                </a:solidFill>
                <a:latin typeface="CAT Neuzeit Bold"/>
              </a:rPr>
              <a:t>ЗАГРЯЗНЕНИЕ ПОЧВЫ</a:t>
            </a:r>
          </a:p>
          <a:p>
            <a:pPr>
              <a:lnSpc>
                <a:spcPts val="7560"/>
              </a:lnSpc>
            </a:pPr>
            <a:r>
              <a:rPr lang="en-US" sz="7200">
                <a:solidFill>
                  <a:srgbClr val="37340F"/>
                </a:solidFill>
                <a:latin typeface="CAT Neuzeit Bold"/>
              </a:rPr>
              <a:t>ТЯЖЕЛЫМИ МЕТАЛЛАМИ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47072" y="2898977"/>
            <a:ext cx="11125782" cy="787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6"/>
              </a:lnSpc>
            </a:pPr>
            <a:r>
              <a:rPr lang="en-US" sz="3600">
                <a:solidFill>
                  <a:srgbClr val="37340F"/>
                </a:solidFill>
                <a:latin typeface="Roboto Slab Thin Bold"/>
              </a:rPr>
              <a:t>В связи с активной деятельностью человека почва загрязняется бытовым мусором и тяжелыми металлами. </a:t>
            </a:r>
          </a:p>
          <a:p>
            <a:pPr>
              <a:lnSpc>
                <a:spcPts val="5616"/>
              </a:lnSpc>
            </a:pPr>
            <a:r>
              <a:rPr lang="en-US" sz="3600">
                <a:solidFill>
                  <a:srgbClr val="37340F"/>
                </a:solidFill>
                <a:latin typeface="Roboto Slab Thin Bold"/>
              </a:rPr>
              <a:t>Тяжелые металлы отрицательно влияют на живые организмы. </a:t>
            </a:r>
          </a:p>
          <a:p>
            <a:pPr>
              <a:lnSpc>
                <a:spcPts val="5616"/>
              </a:lnSpc>
            </a:pPr>
            <a:r>
              <a:rPr lang="en-US" sz="3600">
                <a:solidFill>
                  <a:srgbClr val="37340F"/>
                </a:solidFill>
                <a:latin typeface="Roboto Slab Thin Bold"/>
              </a:rPr>
              <a:t>Их опасность в том, что попав в организм, они накапливаются и вызывают тяжелые заболевания у всего живого.</a:t>
            </a:r>
          </a:p>
          <a:p>
            <a:pPr>
              <a:lnSpc>
                <a:spcPts val="5616"/>
              </a:lnSpc>
            </a:pPr>
          </a:p>
          <a:p>
            <a:pPr>
              <a:lnSpc>
                <a:spcPts val="5616"/>
              </a:lnSpc>
            </a:pPr>
          </a:p>
          <a:p>
            <a:pPr>
              <a:lnSpc>
                <a:spcPts val="6552"/>
              </a:lnSpc>
            </a:pPr>
            <a:r>
              <a:rPr lang="en-US" sz="4200">
                <a:solidFill>
                  <a:srgbClr val="37340F"/>
                </a:solidFill>
                <a:latin typeface="Roboto Slab Regular"/>
              </a:rPr>
              <a:t> 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4718865" y="5408027"/>
            <a:ext cx="3310958" cy="3310945"/>
            <a:chOff x="0" y="0"/>
            <a:chExt cx="6350025" cy="63500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5"/>
              <a:stretch>
                <a:fillRect l="-20634" r="-20634" t="0" b="0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4718865" y="573970"/>
            <a:ext cx="3310958" cy="3310945"/>
            <a:chOff x="0" y="0"/>
            <a:chExt cx="6350025" cy="63500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25073" r="-25073" t="0" b="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1972855" y="1838424"/>
            <a:ext cx="3310958" cy="3310945"/>
            <a:chOff x="0" y="0"/>
            <a:chExt cx="6350025" cy="63500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-28055" r="-28055" t="0" b="0"/>
              </a:stretch>
            </a:blip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>
            <a:alphaModFix amt="50000"/>
          </a:blip>
          <a:srcRect l="0" t="0" r="0" b="0"/>
          <a:stretch>
            <a:fillRect/>
          </a:stretch>
        </p:blipFill>
        <p:spPr>
          <a:xfrm flipH="false" flipV="false" rot="1060714">
            <a:off x="15923259" y="9083133"/>
            <a:ext cx="2672083" cy="1760234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alphaModFix amt="50000"/>
          </a:blip>
          <a:srcRect l="0" t="0" r="0" b="0"/>
          <a:stretch>
            <a:fillRect/>
          </a:stretch>
        </p:blipFill>
        <p:spPr>
          <a:xfrm flipH="false" flipV="false" rot="1060714">
            <a:off x="12306647" y="5414896"/>
            <a:ext cx="1991401" cy="1311836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alphaModFix amt="50000"/>
          </a:blip>
          <a:srcRect l="0" t="0" r="0" b="0"/>
          <a:stretch>
            <a:fillRect/>
          </a:stretch>
        </p:blipFill>
        <p:spPr>
          <a:xfrm flipH="false" flipV="false" rot="1060714">
            <a:off x="9554898" y="9277981"/>
            <a:ext cx="1696167" cy="111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4635"/>
          <a:stretch>
            <a:fillRect/>
          </a:stretch>
        </p:blipFill>
        <p:spPr>
          <a:xfrm flipH="false" flipV="false" rot="0">
            <a:off x="10643733" y="2566053"/>
            <a:ext cx="8746347" cy="625930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38644" y="3560711"/>
            <a:ext cx="10843274" cy="5697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8425" indent="-349212" lvl="1">
              <a:lnSpc>
                <a:spcPts val="5046"/>
              </a:lnSpc>
              <a:buFont typeface="Arial"/>
              <a:buChar char="•"/>
            </a:pPr>
            <a:r>
              <a:rPr lang="en-US" sz="3234">
                <a:solidFill>
                  <a:srgbClr val="37340F"/>
                </a:solidFill>
                <a:latin typeface="Roboto Slab Thin Bold"/>
              </a:rPr>
              <a:t>способен очищать большие площади загрязнений;</a:t>
            </a:r>
          </a:p>
          <a:p>
            <a:pPr marL="698425" indent="-349212" lvl="1">
              <a:lnSpc>
                <a:spcPts val="5046"/>
              </a:lnSpc>
              <a:buFont typeface="Arial"/>
              <a:buChar char="•"/>
            </a:pPr>
            <a:r>
              <a:rPr lang="en-US" sz="3234">
                <a:solidFill>
                  <a:srgbClr val="37340F"/>
                </a:solidFill>
                <a:latin typeface="Roboto Slab Thin Bold"/>
              </a:rPr>
              <a:t>вспахивает землю; </a:t>
            </a:r>
          </a:p>
          <a:p>
            <a:pPr marL="698425" indent="-349212" lvl="1">
              <a:lnSpc>
                <a:spcPts val="5046"/>
              </a:lnSpc>
              <a:buFont typeface="Arial"/>
              <a:buChar char="•"/>
            </a:pPr>
            <a:r>
              <a:rPr lang="en-US" sz="3234">
                <a:solidFill>
                  <a:srgbClr val="37340F"/>
                </a:solidFill>
                <a:latin typeface="Roboto Slab Thin Bold"/>
              </a:rPr>
              <a:t>засаживает загрязненную почву компостом с грибницей благодаря специальному отсеку;</a:t>
            </a:r>
          </a:p>
          <a:p>
            <a:pPr marL="698425" indent="-349212" lvl="1">
              <a:lnSpc>
                <a:spcPts val="5046"/>
              </a:lnSpc>
              <a:buFont typeface="Arial"/>
              <a:buChar char="•"/>
            </a:pPr>
            <a:r>
              <a:rPr lang="en-US" sz="3234">
                <a:solidFill>
                  <a:srgbClr val="37340F"/>
                </a:solidFill>
                <a:latin typeface="Roboto Slab Thin Bold"/>
              </a:rPr>
              <a:t>обнаруживает скопления тяжелых металлов в почве с помощью датчика;</a:t>
            </a:r>
          </a:p>
          <a:p>
            <a:pPr marL="698425" indent="-349212" lvl="1">
              <a:lnSpc>
                <a:spcPts val="5046"/>
              </a:lnSpc>
              <a:buFont typeface="Arial"/>
              <a:buChar char="•"/>
            </a:pPr>
            <a:r>
              <a:rPr lang="en-US" sz="3234">
                <a:solidFill>
                  <a:srgbClr val="37340F"/>
                </a:solidFill>
                <a:latin typeface="Roboto Slab Thin Bold"/>
              </a:rPr>
              <a:t>срезает выросшие грибы благодаря косилке</a:t>
            </a:r>
          </a:p>
          <a:p>
            <a:pPr>
              <a:lnSpc>
                <a:spcPts val="5046"/>
              </a:lnSpc>
            </a:pPr>
          </a:p>
        </p:txBody>
      </p:sp>
      <p:sp>
        <p:nvSpPr>
          <p:cNvPr name="AutoShape 4" id="4"/>
          <p:cNvSpPr/>
          <p:nvPr/>
        </p:nvSpPr>
        <p:spPr>
          <a:xfrm rot="-1225143">
            <a:off x="10478790" y="5568298"/>
            <a:ext cx="5275084" cy="0"/>
          </a:xfrm>
          <a:prstGeom prst="line">
            <a:avLst/>
          </a:prstGeom>
          <a:ln cap="rnd" w="142875">
            <a:solidFill>
              <a:srgbClr val="FFD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" id="5"/>
          <p:cNvSpPr/>
          <p:nvPr/>
        </p:nvSpPr>
        <p:spPr>
          <a:xfrm rot="-218998">
            <a:off x="7266931" y="7511399"/>
            <a:ext cx="6101902" cy="0"/>
          </a:xfrm>
          <a:prstGeom prst="line">
            <a:avLst/>
          </a:prstGeom>
          <a:ln cap="rnd" w="123825">
            <a:solidFill>
              <a:srgbClr val="FFDE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" id="6"/>
          <p:cNvSpPr/>
          <p:nvPr/>
        </p:nvSpPr>
        <p:spPr>
          <a:xfrm rot="-437957">
            <a:off x="10976234" y="8207906"/>
            <a:ext cx="2724782" cy="0"/>
          </a:xfrm>
          <a:prstGeom prst="line">
            <a:avLst/>
          </a:prstGeom>
          <a:ln cap="rnd" w="123825">
            <a:solidFill>
              <a:srgbClr val="FFDE59"/>
            </a:solidFill>
            <a:prstDash val="solid"/>
            <a:headEnd type="none" len="sm" w="sm"/>
            <a:tailEnd type="triangle" len="med" w="lg"/>
          </a:ln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alphaModFix amt="50000"/>
          </a:blip>
          <a:srcRect l="0" t="0" r="0" b="0"/>
          <a:stretch>
            <a:fillRect/>
          </a:stretch>
        </p:blipFill>
        <p:spPr>
          <a:xfrm flipH="false" flipV="false" rot="1301320">
            <a:off x="14002864" y="-688769"/>
            <a:ext cx="3706736" cy="244181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738644" y="598812"/>
            <a:ext cx="14837696" cy="2964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75"/>
              </a:lnSpc>
            </a:pPr>
            <a:r>
              <a:rPr lang="en-US" sz="5500">
                <a:solidFill>
                  <a:srgbClr val="37340F"/>
                </a:solidFill>
                <a:latin typeface="CAT Neuzeit Bold"/>
              </a:rPr>
              <a:t>НАШЕ РЕШЕНИЕ ПРОБЛЕМЫ-</a:t>
            </a:r>
          </a:p>
          <a:p>
            <a:pPr>
              <a:lnSpc>
                <a:spcPts val="5775"/>
              </a:lnSpc>
            </a:pPr>
            <a:r>
              <a:rPr lang="en-US" sz="5500">
                <a:solidFill>
                  <a:srgbClr val="37340F"/>
                </a:solidFill>
                <a:latin typeface="CAT Neuzeit Bold"/>
              </a:rPr>
              <a:t>ВЫТЯГИВАТЬ МЕТАЛЛЫ ИЗ ПОЧВЫ, ВЫСАЖИВАЯ ГРИБЫ С ПОМОЩЬЮ </a:t>
            </a:r>
          </a:p>
          <a:p>
            <a:pPr>
              <a:lnSpc>
                <a:spcPts val="5775"/>
              </a:lnSpc>
            </a:pPr>
            <a:r>
              <a:rPr lang="en-US" sz="5500">
                <a:solidFill>
                  <a:srgbClr val="37340F"/>
                </a:solidFill>
                <a:latin typeface="CAT Neuzeit Bold"/>
              </a:rPr>
              <a:t>РОБОТА-ЭКОЛОГА.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alphaModFix amt="50000"/>
          </a:blip>
          <a:srcRect l="0" t="0" r="0" b="0"/>
          <a:stretch>
            <a:fillRect/>
          </a:stretch>
        </p:blipFill>
        <p:spPr>
          <a:xfrm flipH="false" flipV="false" rot="1301320">
            <a:off x="15405932" y="8762862"/>
            <a:ext cx="3706736" cy="244181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alphaModFix amt="50000"/>
          </a:blip>
          <a:srcRect l="0" t="0" r="0" b="0"/>
          <a:stretch>
            <a:fillRect/>
          </a:stretch>
        </p:blipFill>
        <p:spPr>
          <a:xfrm flipH="false" flipV="false" rot="-669652">
            <a:off x="13076574" y="5422554"/>
            <a:ext cx="3081666" cy="2030047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738644" y="8701537"/>
            <a:ext cx="13878763" cy="1967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58"/>
              </a:lnSpc>
            </a:pPr>
            <a:r>
              <a:rPr lang="en-US" sz="3434">
                <a:solidFill>
                  <a:srgbClr val="37340F"/>
                </a:solidFill>
                <a:latin typeface="Roboto Slab Thin"/>
              </a:rPr>
              <a:t>Модель построена на базе Lego Spike Prime, имеет 1 большой мотор, 2 средних мотора, 1 датчик цвета.</a:t>
            </a:r>
          </a:p>
          <a:p>
            <a:pPr>
              <a:lnSpc>
                <a:spcPts val="5046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DAEqencHfkw</dc:identifier>
  <dcterms:modified xsi:type="dcterms:W3CDTF">2011-08-01T06:04:30Z</dcterms:modified>
  <cp:revision>1</cp:revision>
  <dc:title>Устойчивое развитие в экологии, копия</dc:title>
</cp:coreProperties>
</file>