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Arial Narrow" panose="020B0606020202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44" y="2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63611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e00b569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e00b569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ce00b5699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2761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1496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cf216bcb5e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cf216bcb5e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6500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7408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ce00b5699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ce00b5699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ce00b56994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7689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410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299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96b740b9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d96b740b9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9628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f216bcb5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cf216bcb5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081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9172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8216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896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f216bcb5e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cf216bcb5e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6802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SECTION_HEADER_1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 b="1" cap="none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228000" y="3817875"/>
            <a:ext cx="4933800" cy="748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600">
                <a:solidFill>
                  <a:srgbClr val="1C4587"/>
                </a:solidFill>
                <a:latin typeface="Arial Narrow"/>
                <a:ea typeface="Arial Narrow"/>
                <a:cs typeface="Arial Narrow"/>
                <a:sym typeface="Arial Narrow"/>
              </a:rPr>
              <a:t>Авторы проекта:</a:t>
            </a:r>
            <a:r>
              <a:rPr lang="ru-RU" sz="1600" b="1">
                <a:solidFill>
                  <a:srgbClr val="1C4587"/>
                </a:solidFill>
                <a:latin typeface="Arial Narrow"/>
                <a:ea typeface="Arial Narrow"/>
                <a:cs typeface="Arial Narrow"/>
                <a:sym typeface="Arial Narrow"/>
              </a:rPr>
              <a:t> Егор Якушев, Александр Аристов</a:t>
            </a:r>
            <a:endParaRPr sz="1600">
              <a:solidFill>
                <a:srgbClr val="1C458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>
              <a:solidFill>
                <a:srgbClr val="1C458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600">
                <a:solidFill>
                  <a:srgbClr val="1C4587"/>
                </a:solidFill>
                <a:latin typeface="Arial Narrow"/>
                <a:ea typeface="Arial Narrow"/>
                <a:cs typeface="Arial Narrow"/>
                <a:sym typeface="Arial Narrow"/>
              </a:rPr>
              <a:t>Наставник: </a:t>
            </a:r>
            <a:r>
              <a:rPr lang="ru-RU" sz="1600" b="1">
                <a:solidFill>
                  <a:srgbClr val="1C4587"/>
                </a:solidFill>
                <a:latin typeface="Arial Narrow"/>
                <a:ea typeface="Arial Narrow"/>
                <a:cs typeface="Arial Narrow"/>
                <a:sym typeface="Arial Narrow"/>
              </a:rPr>
              <a:t>Павел Александрович Кокшаров </a:t>
            </a:r>
            <a:endParaRPr sz="2200">
              <a:solidFill>
                <a:srgbClr val="1C458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469225" y="1084500"/>
            <a:ext cx="5394600" cy="210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4400">
                <a:solidFill>
                  <a:srgbClr val="1C4587"/>
                </a:solidFill>
                <a:latin typeface="Arial Narrow"/>
                <a:ea typeface="Arial Narrow"/>
                <a:cs typeface="Arial Narrow"/>
                <a:sym typeface="Arial Narrow"/>
              </a:rPr>
              <a:t>Солнечно-водородная</a:t>
            </a:r>
            <a:endParaRPr sz="4400">
              <a:solidFill>
                <a:srgbClr val="1C458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4400">
                <a:solidFill>
                  <a:srgbClr val="1C4587"/>
                </a:solidFill>
                <a:latin typeface="Arial Narrow"/>
                <a:ea typeface="Arial Narrow"/>
                <a:cs typeface="Arial Narrow"/>
                <a:sym typeface="Arial Narrow"/>
              </a:rPr>
              <a:t>микросеть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462"/>
            </a:avLst>
          </a:prstGeom>
          <a:gradFill>
            <a:gsLst>
              <a:gs pos="0">
                <a:schemeClr val="accent6"/>
              </a:gs>
              <a:gs pos="21000">
                <a:schemeClr val="accent6"/>
              </a:gs>
              <a:gs pos="47000">
                <a:srgbClr val="00FF00"/>
              </a:gs>
              <a:gs pos="64000">
                <a:schemeClr val="accent1"/>
              </a:gs>
              <a:gs pos="100000">
                <a:srgbClr val="351C75"/>
              </a:gs>
            </a:gsLst>
            <a:lin ang="2700006" scaled="0"/>
          </a:gradFill>
          <a:ln w="9525" cap="flat" cmpd="sng">
            <a:solidFill>
              <a:srgbClr val="0166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293" y="1084500"/>
            <a:ext cx="5071956" cy="355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/>
        </p:nvSpPr>
        <p:spPr>
          <a:xfrm>
            <a:off x="89756" y="5020022"/>
            <a:ext cx="8964487" cy="191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ru-RU" sz="1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*</a:t>
            </a:r>
            <a:r>
              <a:rPr lang="ru-RU" sz="700" i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Данный объект (полоса градиента) обязателен на каждом слайде . (комментарий подлежит удалению со слайда при подготовке финальной версии презентации).</a:t>
            </a:r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319496" y="213364"/>
            <a:ext cx="8229600" cy="711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0166B3"/>
                </a:solidFill>
                <a:latin typeface="Arial Narrow"/>
                <a:ea typeface="Arial Narrow"/>
                <a:cs typeface="Arial Narrow"/>
                <a:sym typeface="Arial Narrow"/>
              </a:rPr>
              <a:t>Этапы работы</a:t>
            </a:r>
            <a:endParaRPr/>
          </a:p>
        </p:txBody>
      </p:sp>
      <p:pic>
        <p:nvPicPr>
          <p:cNvPr id="172" name="Google Shape;172;p2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77" y="773750"/>
            <a:ext cx="3013272" cy="205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75" y="2896897"/>
            <a:ext cx="3013273" cy="1944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4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851" y="612975"/>
            <a:ext cx="2888549" cy="2160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4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861" y="2788431"/>
            <a:ext cx="2511074" cy="194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4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400" y="2073775"/>
            <a:ext cx="2003776" cy="281614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4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462"/>
            </a:avLst>
          </a:prstGeom>
          <a:gradFill>
            <a:gsLst>
              <a:gs pos="0">
                <a:schemeClr val="accent6"/>
              </a:gs>
              <a:gs pos="21000">
                <a:schemeClr val="accent6"/>
              </a:gs>
              <a:gs pos="47000">
                <a:srgbClr val="00FF00"/>
              </a:gs>
              <a:gs pos="64000">
                <a:schemeClr val="accent1"/>
              </a:gs>
              <a:gs pos="100000">
                <a:srgbClr val="351C75"/>
              </a:gs>
            </a:gsLst>
            <a:lin ang="2700006" scaled="0"/>
          </a:gradFill>
          <a:ln w="9525" cap="flat" cmpd="sng">
            <a:solidFill>
              <a:srgbClr val="0166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/>
          <p:nvPr/>
        </p:nvSpPr>
        <p:spPr>
          <a:xfrm>
            <a:off x="89756" y="5020022"/>
            <a:ext cx="8964600" cy="1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ru-RU" sz="1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*</a:t>
            </a:r>
            <a:r>
              <a:rPr lang="ru-RU" sz="700" i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Данный объект (полоса градиента) обязателен на каждом слайде . (комментарий подлежит удалению со слайда при подготовке финальной версии презентации).</a:t>
            </a:r>
            <a:endParaRPr/>
          </a:p>
        </p:txBody>
      </p:sp>
      <p:sp>
        <p:nvSpPr>
          <p:cNvPr id="183" name="Google Shape;183;p25"/>
          <p:cNvSpPr txBox="1">
            <a:spLocks noGrp="1"/>
          </p:cNvSpPr>
          <p:nvPr>
            <p:ph type="title"/>
          </p:nvPr>
        </p:nvSpPr>
        <p:spPr>
          <a:xfrm>
            <a:off x="319498" y="213375"/>
            <a:ext cx="3939300" cy="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0166B3"/>
                </a:solidFill>
                <a:latin typeface="Arial Narrow"/>
                <a:ea typeface="Arial Narrow"/>
                <a:cs typeface="Arial Narrow"/>
                <a:sym typeface="Arial Narrow"/>
              </a:rPr>
              <a:t>Итоги работы</a:t>
            </a:r>
            <a:endParaRPr/>
          </a:p>
        </p:txBody>
      </p:sp>
      <p:sp>
        <p:nvSpPr>
          <p:cNvPr id="184" name="Google Shape;184;p25"/>
          <p:cNvSpPr txBox="1"/>
          <p:nvPr/>
        </p:nvSpPr>
        <p:spPr>
          <a:xfrm>
            <a:off x="395525" y="1001400"/>
            <a:ext cx="3553200" cy="3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 результате мы получили рабочий макет системы работающей от ВИЭ, способной автоматически распределять энергию между потребителями и накопителем энергии, а в случае недостаточного количества энергии от ВИЭ, использовать запасенную энергию, или отключать потребителей с низким приоритетом.</a:t>
            </a:r>
            <a:endParaRPr sz="19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85" name="Google Shape;185;p25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2718" y="683240"/>
            <a:ext cx="4141871" cy="422117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462"/>
            </a:avLst>
          </a:prstGeom>
          <a:gradFill>
            <a:gsLst>
              <a:gs pos="0">
                <a:schemeClr val="accent6"/>
              </a:gs>
              <a:gs pos="21000">
                <a:schemeClr val="accent6"/>
              </a:gs>
              <a:gs pos="47000">
                <a:srgbClr val="00FF00"/>
              </a:gs>
              <a:gs pos="64000">
                <a:schemeClr val="accent1"/>
              </a:gs>
              <a:gs pos="100000">
                <a:srgbClr val="351C75"/>
              </a:gs>
            </a:gsLst>
            <a:lin ang="2700006" scaled="0"/>
          </a:gradFill>
          <a:ln w="9525" cap="flat" cmpd="sng">
            <a:solidFill>
              <a:srgbClr val="0166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/>
          <p:nvPr/>
        </p:nvSpPr>
        <p:spPr>
          <a:xfrm>
            <a:off x="89756" y="5020022"/>
            <a:ext cx="8964487" cy="191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ru-RU" sz="1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*</a:t>
            </a:r>
            <a:r>
              <a:rPr lang="ru-RU" sz="700" i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Данный объект (полоса градиента) обязателен на каждом слайде . (комментарий подлежит удалению со слайда при подготовке финальной версии презентации).</a:t>
            </a:r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title"/>
          </p:nvPr>
        </p:nvSpPr>
        <p:spPr>
          <a:xfrm>
            <a:off x="319496" y="213364"/>
            <a:ext cx="8229600" cy="711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0166B3"/>
                </a:solidFill>
                <a:latin typeface="Arial Narrow"/>
                <a:ea typeface="Arial Narrow"/>
                <a:cs typeface="Arial Narrow"/>
                <a:sym typeface="Arial Narrow"/>
              </a:rPr>
              <a:t>Итоги и результаты внедрения</a:t>
            </a:r>
            <a:endParaRPr/>
          </a:p>
        </p:txBody>
      </p:sp>
      <p:pic>
        <p:nvPicPr>
          <p:cNvPr id="193" name="Google Shape;193;p2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50" y="1401850"/>
            <a:ext cx="4419598" cy="21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6"/>
          <p:cNvSpPr txBox="1"/>
          <p:nvPr/>
        </p:nvSpPr>
        <p:spPr>
          <a:xfrm>
            <a:off x="4769600" y="866375"/>
            <a:ext cx="41892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 Narrow"/>
              <a:buChar char="➢"/>
            </a:pPr>
            <a:r>
              <a:rPr lang="ru-RU" sz="1800">
                <a:latin typeface="Arial Narrow"/>
                <a:ea typeface="Arial Narrow"/>
                <a:cs typeface="Arial Narrow"/>
                <a:sym typeface="Arial Narrow"/>
              </a:rPr>
              <a:t>Возможность продавать накопленную энергию</a:t>
            </a:r>
            <a:endParaRPr sz="180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 Narrow"/>
              <a:buChar char="➢"/>
            </a:pPr>
            <a:r>
              <a:rPr lang="ru-RU" sz="1800">
                <a:latin typeface="Arial Narrow"/>
                <a:ea typeface="Arial Narrow"/>
                <a:cs typeface="Arial Narrow"/>
                <a:sym typeface="Arial Narrow"/>
              </a:rPr>
              <a:t>Возможность покупать накопленную энергию у других пользователей</a:t>
            </a:r>
            <a:endParaRPr sz="180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 Narrow"/>
              <a:buChar char="➢"/>
            </a:pPr>
            <a:r>
              <a:rPr lang="ru-RU" sz="1800">
                <a:latin typeface="Arial Narrow"/>
                <a:ea typeface="Arial Narrow"/>
                <a:cs typeface="Arial Narrow"/>
                <a:sym typeface="Arial Narrow"/>
              </a:rPr>
              <a:t>Вред окружающей среде возможен только в процессе производства и утилизации преобразователя энергии (например солнечные панели, ветряки, электролизеры, топливные ячейки)</a:t>
            </a:r>
            <a:endParaRPr sz="180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 Narrow"/>
              <a:buChar char="➢"/>
            </a:pPr>
            <a:r>
              <a:rPr lang="ru-RU" sz="1800">
                <a:latin typeface="Arial Narrow"/>
                <a:ea typeface="Arial Narrow"/>
                <a:cs typeface="Arial Narrow"/>
                <a:sym typeface="Arial Narrow"/>
              </a:rPr>
              <a:t>При работе преобразователей энергии не образуется никаких вредных выбросов и отходов</a:t>
            </a:r>
            <a:endParaRPr sz="180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 Narrow"/>
              <a:buChar char="➢"/>
            </a:pPr>
            <a:r>
              <a:rPr lang="ru-RU" sz="1800">
                <a:latin typeface="Arial Narrow"/>
                <a:ea typeface="Arial Narrow"/>
                <a:cs typeface="Arial Narrow"/>
                <a:sym typeface="Arial Narrow"/>
              </a:rPr>
              <a:t>Каждый дом может быть независим от общих энергетических сетей</a:t>
            </a:r>
            <a:endParaRPr sz="18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5" name="Google Shape;195;p26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462"/>
            </a:avLst>
          </a:prstGeom>
          <a:gradFill>
            <a:gsLst>
              <a:gs pos="0">
                <a:schemeClr val="accent6"/>
              </a:gs>
              <a:gs pos="21000">
                <a:schemeClr val="accent6"/>
              </a:gs>
              <a:gs pos="47000">
                <a:srgbClr val="00FF00"/>
              </a:gs>
              <a:gs pos="64000">
                <a:schemeClr val="accent1"/>
              </a:gs>
              <a:gs pos="100000">
                <a:srgbClr val="351C75"/>
              </a:gs>
            </a:gsLst>
            <a:lin ang="2700006" scaled="0"/>
          </a:gradFill>
          <a:ln w="9525" cap="flat" cmpd="sng">
            <a:solidFill>
              <a:srgbClr val="0166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>
            <a:spLocks noGrp="1"/>
          </p:cNvSpPr>
          <p:nvPr>
            <p:ph type="title"/>
          </p:nvPr>
        </p:nvSpPr>
        <p:spPr>
          <a:xfrm>
            <a:off x="490950" y="984925"/>
            <a:ext cx="8162100" cy="167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1C4587"/>
                </a:solidFill>
                <a:latin typeface="Arial Narrow"/>
                <a:ea typeface="Arial Narrow"/>
                <a:cs typeface="Arial Narrow"/>
                <a:sym typeface="Arial Narrow"/>
              </a:rPr>
              <a:t>“Энергия лежит в основе всего”     </a:t>
            </a:r>
            <a:r>
              <a:rPr lang="ru-RU" sz="1800">
                <a:solidFill>
                  <a:srgbClr val="1C4587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ru-RU" sz="3600">
                <a:solidFill>
                  <a:srgbClr val="1C4587"/>
                </a:solidFill>
                <a:latin typeface="Arial Narrow"/>
                <a:ea typeface="Arial Narrow"/>
                <a:cs typeface="Arial Narrow"/>
                <a:sym typeface="Arial Narrow"/>
              </a:rPr>
              <a:t/>
            </a:r>
            <a:br>
              <a:rPr lang="ru-RU" sz="3600">
                <a:solidFill>
                  <a:srgbClr val="1C4587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ru-RU" sz="3600">
                <a:solidFill>
                  <a:srgbClr val="1C4587"/>
                </a:solidFill>
                <a:latin typeface="Arial Narrow"/>
                <a:ea typeface="Arial Narrow"/>
                <a:cs typeface="Arial Narrow"/>
                <a:sym typeface="Arial Narrow"/>
              </a:rPr>
              <a:t>Спасибо за внимание</a:t>
            </a:r>
            <a:endParaRPr sz="4400">
              <a:solidFill>
                <a:srgbClr val="1C458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2" name="Google Shape;202;p27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462"/>
            </a:avLst>
          </a:prstGeom>
          <a:gradFill>
            <a:gsLst>
              <a:gs pos="0">
                <a:schemeClr val="accent6"/>
              </a:gs>
              <a:gs pos="21000">
                <a:schemeClr val="accent6"/>
              </a:gs>
              <a:gs pos="47000">
                <a:srgbClr val="00FF00"/>
              </a:gs>
              <a:gs pos="64000">
                <a:schemeClr val="accent1"/>
              </a:gs>
              <a:gs pos="100000">
                <a:srgbClr val="351C75"/>
              </a:gs>
            </a:gsLst>
            <a:lin ang="2700006" scaled="0"/>
          </a:gradFill>
          <a:ln w="9525" cap="flat" cmpd="sng">
            <a:solidFill>
              <a:srgbClr val="0166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3" name="Google Shape;203;p2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950" y="3629625"/>
            <a:ext cx="7689600" cy="131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607201" y="3510150"/>
            <a:ext cx="1728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166B3"/>
                </a:solidFill>
                <a:latin typeface="Arial Narrow"/>
                <a:ea typeface="Arial Narrow"/>
                <a:cs typeface="Arial Narrow"/>
                <a:sym typeface="Arial Narrow"/>
              </a:rPr>
              <a:t>Павел Кокшаров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</a:t>
            </a:r>
            <a:r>
              <a:rPr lang="ru-RU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уководитель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513200" y="4173275"/>
            <a:ext cx="2044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Организация взаимодействия, информационное обеспечение, контроль результатов проекта.</a:t>
            </a:r>
            <a:endParaRPr sz="1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3774161" y="3510142"/>
            <a:ext cx="1439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166B3"/>
                </a:solidFill>
                <a:latin typeface="Arial Narrow"/>
                <a:ea typeface="Arial Narrow"/>
                <a:cs typeface="Arial Narrow"/>
                <a:sym typeface="Arial Narrow"/>
              </a:rPr>
              <a:t>Егор Якушев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Лидер проекта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3359025" y="4173275"/>
            <a:ext cx="2505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Идея проекта, подготовка шаблонов, анализ данных, пайка, сборка, программирование и оформление проекта</a:t>
            </a:r>
            <a:endParaRPr sz="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6801026" y="3510150"/>
            <a:ext cx="1605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166B3"/>
                </a:solidFill>
                <a:latin typeface="Arial Narrow"/>
                <a:ea typeface="Arial Narrow"/>
                <a:cs typeface="Arial Narrow"/>
                <a:sym typeface="Arial Narrow"/>
              </a:rPr>
              <a:t>Саша Аристов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Участник проекта</a:t>
            </a:r>
            <a:endParaRPr sz="1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6801020" y="4173269"/>
            <a:ext cx="18297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Сборка, пайка, программирование.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17249" y="208175"/>
            <a:ext cx="3497100" cy="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0166B3"/>
                </a:solidFill>
                <a:latin typeface="Arial Narrow"/>
                <a:ea typeface="Arial Narrow"/>
                <a:cs typeface="Arial Narrow"/>
                <a:sym typeface="Arial Narrow"/>
              </a:rPr>
              <a:t>Летающие пингвины</a:t>
            </a:r>
            <a:endParaRPr sz="28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354" y="1610567"/>
            <a:ext cx="1800000" cy="1871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850" y="1635738"/>
            <a:ext cx="1800001" cy="18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3697" y="1635750"/>
            <a:ext cx="1799999" cy="187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225" y="217700"/>
            <a:ext cx="2991251" cy="7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462"/>
            </a:avLst>
          </a:prstGeom>
          <a:gradFill>
            <a:gsLst>
              <a:gs pos="0">
                <a:schemeClr val="accent6"/>
              </a:gs>
              <a:gs pos="21000">
                <a:schemeClr val="accent6"/>
              </a:gs>
              <a:gs pos="47000">
                <a:srgbClr val="00FF00"/>
              </a:gs>
              <a:gs pos="64000">
                <a:schemeClr val="accent1"/>
              </a:gs>
              <a:gs pos="100000">
                <a:srgbClr val="351C75"/>
              </a:gs>
            </a:gsLst>
            <a:lin ang="2700006" scaled="0"/>
          </a:gradFill>
          <a:ln w="9525" cap="flat" cmpd="sng">
            <a:solidFill>
              <a:srgbClr val="0166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400" y="164450"/>
            <a:ext cx="1060675" cy="102229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566250" y="3383400"/>
            <a:ext cx="8162100" cy="12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Цель</a:t>
            </a:r>
            <a:r>
              <a:rPr lang="ru-RU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rPr>
              <a:t> -  сделать  макет локальной энергосистемы, способной сохранять и распределять энергию от ВИЭ. </a:t>
            </a:r>
            <a:endParaRPr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rPr>
              <a:t>Система  может работать автономно или входить в сеть подобных систем.</a:t>
            </a: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410375" y="924975"/>
            <a:ext cx="8318100" cy="22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Arial Narrow"/>
              <a:buChar char="●"/>
            </a:pPr>
            <a:r>
              <a:rPr lang="ru-RU" sz="1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Ежегодно увеличивается количество вырабатываемой энергии в мире.</a:t>
            </a:r>
            <a:endParaRPr sz="1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Arial Narrow"/>
              <a:buChar char="●"/>
            </a:pPr>
            <a:r>
              <a:rPr lang="ru-RU" sz="1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Большую часть энергии вырабатывают  тепловые электростанции, сжигая ископаемое топливо </a:t>
            </a:r>
            <a:endParaRPr sz="1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и производя огромное количество парниковых газов. </a:t>
            </a:r>
            <a:endParaRPr sz="1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Arial Narrow"/>
              <a:buChar char="●"/>
            </a:pPr>
            <a:r>
              <a:rPr lang="ru-RU" sz="1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Подключение к общим электросетям жителей отдаленных районов страны трудоемко и дорого.</a:t>
            </a:r>
            <a:endParaRPr sz="1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Arial Narrow"/>
              <a:buChar char="●"/>
            </a:pPr>
            <a:r>
              <a:rPr lang="ru-RU" sz="1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Возобновляемые источники энергии имеют существенный недостаток - их непостоянство.</a:t>
            </a:r>
            <a:endParaRPr sz="2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81660" y="4997091"/>
            <a:ext cx="8964487" cy="191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ru-RU" sz="1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*</a:t>
            </a:r>
            <a:r>
              <a:rPr lang="ru-RU" sz="700" i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Данный объект (полоса градиента) обязателен на каждом слайде . (комментарий подлежит удалению со слайда при подготовке финальной версии презентации).</a:t>
            </a:r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19499" y="213375"/>
            <a:ext cx="6848700" cy="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0166B3"/>
                </a:solidFill>
                <a:latin typeface="Arial Narrow"/>
                <a:ea typeface="Arial Narrow"/>
                <a:cs typeface="Arial Narrow"/>
                <a:sym typeface="Arial Narrow"/>
              </a:rPr>
              <a:t>Анализ проблемы</a:t>
            </a:r>
            <a:endParaRPr/>
          </a:p>
        </p:txBody>
      </p:sp>
      <p:sp>
        <p:nvSpPr>
          <p:cNvPr id="100" name="Google Shape;100;p17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462"/>
            </a:avLst>
          </a:prstGeom>
          <a:gradFill>
            <a:gsLst>
              <a:gs pos="0">
                <a:schemeClr val="accent6"/>
              </a:gs>
              <a:gs pos="21000">
                <a:schemeClr val="accent6"/>
              </a:gs>
              <a:gs pos="47000">
                <a:srgbClr val="00FF00"/>
              </a:gs>
              <a:gs pos="64000">
                <a:schemeClr val="accent1"/>
              </a:gs>
              <a:gs pos="100000">
                <a:srgbClr val="351C75"/>
              </a:gs>
            </a:gsLst>
            <a:lin ang="2700006" scaled="0"/>
          </a:gradFill>
          <a:ln w="9525" cap="flat" cmpd="sng">
            <a:solidFill>
              <a:srgbClr val="0166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/>
        </p:nvSpPr>
        <p:spPr>
          <a:xfrm>
            <a:off x="81660" y="4997091"/>
            <a:ext cx="8964600" cy="1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ru-RU" sz="1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*</a:t>
            </a:r>
            <a:r>
              <a:rPr lang="ru-RU" sz="700" i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Данный объект (полоса градиента) обязателен на каждом слайде . (комментарий подлежит удалению со слайда при подготовке финальной версии презентации).</a:t>
            </a:r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319499" y="213375"/>
            <a:ext cx="6848700" cy="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0166B3"/>
                </a:solidFill>
                <a:latin typeface="Arial Narrow"/>
                <a:ea typeface="Arial Narrow"/>
                <a:cs typeface="Arial Narrow"/>
                <a:sym typeface="Arial Narrow"/>
              </a:rPr>
              <a:t>Актуальность</a:t>
            </a:r>
            <a:endParaRPr/>
          </a:p>
        </p:txBody>
      </p:sp>
      <p:sp>
        <p:nvSpPr>
          <p:cNvPr id="107" name="Google Shape;107;p18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462"/>
            </a:avLst>
          </a:prstGeom>
          <a:gradFill>
            <a:gsLst>
              <a:gs pos="0">
                <a:schemeClr val="accent6"/>
              </a:gs>
              <a:gs pos="21000">
                <a:schemeClr val="accent6"/>
              </a:gs>
              <a:gs pos="47000">
                <a:srgbClr val="00FF00"/>
              </a:gs>
              <a:gs pos="64000">
                <a:schemeClr val="accent1"/>
              </a:gs>
              <a:gs pos="100000">
                <a:srgbClr val="351C75"/>
              </a:gs>
            </a:gsLst>
            <a:lin ang="2700006" scaled="0"/>
          </a:gradFill>
          <a:ln w="9525" cap="flat" cmpd="sng">
            <a:solidFill>
              <a:srgbClr val="0166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373900" y="966675"/>
            <a:ext cx="8289600" cy="17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542925" lvl="0" indent="-3841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Arial Narrow"/>
              <a:buChar char="●"/>
            </a:pPr>
            <a:r>
              <a:rPr lang="ru-RU" sz="1700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rPr>
              <a:t>Решает проблему непостоянства работы солнечных электростанций и ветрогенераторов. </a:t>
            </a:r>
            <a:endParaRPr sz="1700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542925" lvl="0" indent="-3841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Arial Narrow"/>
              <a:buChar char="●"/>
            </a:pPr>
            <a:r>
              <a:rPr lang="ru-RU" sz="1700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rPr>
              <a:t>Служит накопителем энергии и контролирует раздачу энергии потребителю.</a:t>
            </a:r>
            <a:endParaRPr sz="1700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542925" lvl="0" indent="-3841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Arial Narrow"/>
              <a:buChar char="●"/>
            </a:pPr>
            <a:r>
              <a:rPr lang="ru-RU" sz="1700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Проект может обеспечить энергоэффективность возобновляемых источников энергии.</a:t>
            </a:r>
            <a:endParaRPr sz="1700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542925" lvl="0" indent="-3841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Arial Narrow"/>
              <a:buChar char="●"/>
            </a:pPr>
            <a:r>
              <a:rPr lang="ru-RU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Не зависит от общей сети, и может в любой момент выработать и использовать энергию</a:t>
            </a:r>
            <a:endParaRPr sz="1700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28025" y="3301525"/>
            <a:ext cx="7744200" cy="11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Для кого:</a:t>
            </a:r>
            <a:r>
              <a:rPr lang="ru-RU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ru-RU" sz="1800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rPr>
              <a:t> Жители отдаленных районов. Потребители, которым требуется высокий уровень автономности и энергоэффективности.  Для частных небольших электростанций.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00" y="3857900"/>
            <a:ext cx="1060675" cy="1022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/>
        </p:nvSpPr>
        <p:spPr>
          <a:xfrm>
            <a:off x="345925" y="218475"/>
            <a:ext cx="42351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0166B3"/>
                </a:solidFill>
                <a:latin typeface="Arial Narrow"/>
                <a:ea typeface="Arial Narrow"/>
                <a:cs typeface="Arial Narrow"/>
                <a:sym typeface="Arial Narrow"/>
              </a:rPr>
              <a:t>А</a:t>
            </a:r>
            <a:r>
              <a:rPr lang="ru-RU" sz="2800" b="1" i="0" u="none" strike="noStrike" cap="none">
                <a:solidFill>
                  <a:srgbClr val="0166B3"/>
                </a:solidFill>
                <a:latin typeface="Arial Narrow"/>
                <a:ea typeface="Arial Narrow"/>
                <a:cs typeface="Arial Narrow"/>
                <a:sym typeface="Arial Narrow"/>
              </a:rPr>
              <a:t>нал</a:t>
            </a:r>
            <a:r>
              <a:rPr lang="ru-RU" sz="2800" b="1">
                <a:solidFill>
                  <a:srgbClr val="0166B3"/>
                </a:solidFill>
                <a:latin typeface="Arial Narrow"/>
                <a:ea typeface="Arial Narrow"/>
                <a:cs typeface="Arial Narrow"/>
                <a:sym typeface="Arial Narrow"/>
              </a:rPr>
              <a:t>оги в мире</a:t>
            </a:r>
            <a:endParaRPr>
              <a:solidFill>
                <a:srgbClr val="0166B3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3126600" y="948875"/>
            <a:ext cx="54126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Таиланд.</a:t>
            </a:r>
            <a:r>
              <a:rPr lang="ru-RU">
                <a:latin typeface="Arial Narrow"/>
                <a:ea typeface="Arial Narrow"/>
                <a:cs typeface="Arial Narrow"/>
                <a:sym typeface="Arial Narrow"/>
              </a:rPr>
              <a:t> Phi Suea House Компания CNX Construction разработала систему, которая состоит из фотоэлектрических панелей и аккумуляторов, в которых избыток энергии превращается в водород.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3067900" y="1747875"/>
            <a:ext cx="54711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Германия.</a:t>
            </a:r>
            <a:r>
              <a:rPr lang="ru-RU">
                <a:latin typeface="Arial Narrow"/>
                <a:ea typeface="Arial Narrow"/>
                <a:cs typeface="Arial Narrow"/>
                <a:sym typeface="Arial Narrow"/>
              </a:rPr>
              <a:t> «Picea» способен сделать домохозяйство практически полностью энергонезависимым. Система включает целый набор устройств, необходимых для энергообеспечения здания, большая часть которых помещается в одном корпусе.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3126591" y="3818300"/>
            <a:ext cx="5412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Норвегия</a:t>
            </a:r>
            <a:r>
              <a:rPr lang="ru-RU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 МАС «Снежинка» — круглогодичный и полностью автономный комплекс, создаваемый на базе возобновляемых источников энергии и водородной энергетики, без дизельного топлива.</a:t>
            </a:r>
            <a:endParaRPr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19" name="Google Shape;119;p1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600" y="982763"/>
            <a:ext cx="2124000" cy="815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300" y="1992625"/>
            <a:ext cx="2123999" cy="745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600" y="3009974"/>
            <a:ext cx="2088000" cy="663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375" y="3803963"/>
            <a:ext cx="2078450" cy="81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/>
          <p:nvPr/>
        </p:nvSpPr>
        <p:spPr>
          <a:xfrm>
            <a:off x="3126591" y="2938670"/>
            <a:ext cx="5412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Швейцария.</a:t>
            </a:r>
            <a:r>
              <a:rPr lang="ru-RU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Многоквартирный, на девять семей, «Дом будущего» введен в эксплуатацию и заселен. Это первый автономный дом  в котором энергетическая независимость обеспечивается с помощью водорода.</a:t>
            </a:r>
            <a:endParaRPr>
              <a:solidFill>
                <a:srgbClr val="333333"/>
              </a:solidFill>
              <a:highlight>
                <a:schemeClr val="lt1"/>
              </a:highlight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4" name="Google Shape;124;p19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462"/>
            </a:avLst>
          </a:prstGeom>
          <a:gradFill>
            <a:gsLst>
              <a:gs pos="0">
                <a:schemeClr val="accent6"/>
              </a:gs>
              <a:gs pos="21000">
                <a:schemeClr val="accent6"/>
              </a:gs>
              <a:gs pos="47000">
                <a:srgbClr val="00FF00"/>
              </a:gs>
              <a:gs pos="64000">
                <a:schemeClr val="accent1"/>
              </a:gs>
              <a:gs pos="100000">
                <a:srgbClr val="351C75"/>
              </a:gs>
            </a:gsLst>
            <a:lin ang="2700006" scaled="0"/>
          </a:gradFill>
          <a:ln w="9525" cap="flat" cmpd="sng">
            <a:solidFill>
              <a:srgbClr val="0166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/>
        </p:nvSpPr>
        <p:spPr>
          <a:xfrm>
            <a:off x="89756" y="5020022"/>
            <a:ext cx="8964487" cy="191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ru-RU" sz="1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*</a:t>
            </a:r>
            <a:r>
              <a:rPr lang="ru-RU" sz="700" i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Данный объект (полоса градиента) обязателен на каждом слайде . (комментарий подлежит удалению со слайда при подготовке финальной версии презентации).</a:t>
            </a:r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319500" y="213372"/>
            <a:ext cx="82296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0166B3"/>
                </a:solidFill>
                <a:latin typeface="Arial Narrow"/>
                <a:ea typeface="Arial Narrow"/>
                <a:cs typeface="Arial Narrow"/>
                <a:sym typeface="Arial Narrow"/>
              </a:rPr>
              <a:t>Решение</a:t>
            </a:r>
            <a:endParaRPr/>
          </a:p>
        </p:txBody>
      </p:sp>
      <p:sp>
        <p:nvSpPr>
          <p:cNvPr id="131" name="Google Shape;131;p20"/>
          <p:cNvSpPr txBox="1"/>
          <p:nvPr/>
        </p:nvSpPr>
        <p:spPr>
          <a:xfrm>
            <a:off x="395525" y="747575"/>
            <a:ext cx="5194200" cy="4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 нашем проекте в качестве возобновляемого источника энергии используются солнечные фотоэлектрические модули, напрямую преобразующие солнечный свет в постоянный электрический ток.</a:t>
            </a:r>
            <a:endParaRPr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 качестве накопителя и одного из потребителей энергии от ВИЭ выступает генератор водорода, работающий по принципу электролиза воды на протонообменной мембране.</a:t>
            </a:r>
            <a:endParaRPr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Водород собирается в баки-накопители методом вытеснения воды, но может быть сжат в баллоны.</a:t>
            </a:r>
            <a:endParaRPr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Все хранилища водорода могут быть объединены в сеть для коллективного хранения и использования водорода.</a:t>
            </a:r>
            <a:endParaRPr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Количество вырабатываемой и потребляемой энергии отслеживается в реальном времени микроконтроллером, в нём прописан алгоритм управления электролизёром и потребителями.</a:t>
            </a:r>
            <a:r>
              <a:rPr lang="ru-RU" sz="1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sz="150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125" y="1077467"/>
            <a:ext cx="3069928" cy="355009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462"/>
            </a:avLst>
          </a:prstGeom>
          <a:gradFill>
            <a:gsLst>
              <a:gs pos="0">
                <a:schemeClr val="accent6"/>
              </a:gs>
              <a:gs pos="21000">
                <a:schemeClr val="accent6"/>
              </a:gs>
              <a:gs pos="47000">
                <a:srgbClr val="00FF00"/>
              </a:gs>
              <a:gs pos="64000">
                <a:schemeClr val="accent1"/>
              </a:gs>
              <a:gs pos="100000">
                <a:srgbClr val="351C75"/>
              </a:gs>
            </a:gsLst>
            <a:lin ang="2700006" scaled="0"/>
          </a:gradFill>
          <a:ln w="9525" cap="flat" cmpd="sng">
            <a:solidFill>
              <a:srgbClr val="0166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1684" y="162175"/>
            <a:ext cx="1531790" cy="91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/>
        </p:nvSpPr>
        <p:spPr>
          <a:xfrm>
            <a:off x="89756" y="5020022"/>
            <a:ext cx="8964487" cy="191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ru-RU" sz="1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*</a:t>
            </a:r>
            <a:r>
              <a:rPr lang="ru-RU" sz="700" i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Данный объект (полоса градиента) обязателен на каждом слайде . (комментарий подлежит удалению со слайда при подготовке финальной версии презентации).</a:t>
            </a:r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319499" y="213375"/>
            <a:ext cx="6383400" cy="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0166B3"/>
                </a:solidFill>
                <a:latin typeface="Arial Narrow"/>
                <a:ea typeface="Arial Narrow"/>
                <a:cs typeface="Arial Narrow"/>
                <a:sym typeface="Arial Narrow"/>
              </a:rPr>
              <a:t>Решение</a:t>
            </a:r>
            <a:endParaRPr/>
          </a:p>
        </p:txBody>
      </p:sp>
      <p:sp>
        <p:nvSpPr>
          <p:cNvPr id="141" name="Google Shape;141;p21"/>
          <p:cNvSpPr txBox="1"/>
          <p:nvPr/>
        </p:nvSpPr>
        <p:spPr>
          <a:xfrm>
            <a:off x="395525" y="1620425"/>
            <a:ext cx="3910500" cy="3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600" b="1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Алгоритм работы:</a:t>
            </a:r>
            <a:endParaRPr sz="1600" b="1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3020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➢"/>
            </a:pPr>
            <a:r>
              <a:rPr lang="ru-RU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Если полученная от ВИЭ больше, чем потребляемая, то включаем электролизер для накопления водорода</a:t>
            </a:r>
            <a:endParaRPr sz="1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3020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➢"/>
            </a:pPr>
            <a:r>
              <a:rPr lang="ru-RU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Если полученная от ВИЭ меньше, чем потребляемая, то включаем водородный топливный элемент</a:t>
            </a:r>
            <a:endParaRPr sz="1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3020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➢"/>
            </a:pPr>
            <a:r>
              <a:rPr lang="ru-RU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Если получаемой от ВИЭ и водородного топливного элемента энергии недостаточно, то отключаем потребителей с меньшим приоритетом.</a:t>
            </a:r>
            <a:endParaRPr sz="300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625" y="1783017"/>
            <a:ext cx="4515176" cy="299694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1"/>
          <p:cNvSpPr txBox="1"/>
          <p:nvPr/>
        </p:nvSpPr>
        <p:spPr>
          <a:xfrm>
            <a:off x="420750" y="769575"/>
            <a:ext cx="830250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Задача микроконтроллера - отслеживать количество получаемой от ВИЭ энергии и потребляемой. Разумно перераспределять.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462"/>
            </a:avLst>
          </a:prstGeom>
          <a:gradFill>
            <a:gsLst>
              <a:gs pos="0">
                <a:schemeClr val="accent6"/>
              </a:gs>
              <a:gs pos="21000">
                <a:schemeClr val="accent6"/>
              </a:gs>
              <a:gs pos="47000">
                <a:srgbClr val="00FF00"/>
              </a:gs>
              <a:gs pos="64000">
                <a:schemeClr val="accent1"/>
              </a:gs>
              <a:gs pos="100000">
                <a:srgbClr val="351C75"/>
              </a:gs>
            </a:gsLst>
            <a:lin ang="2700006" scaled="0"/>
          </a:gradFill>
          <a:ln w="9525" cap="flat" cmpd="sng">
            <a:solidFill>
              <a:srgbClr val="0166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/>
        </p:nvSpPr>
        <p:spPr>
          <a:xfrm>
            <a:off x="5270850" y="657975"/>
            <a:ext cx="3614400" cy="3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➢"/>
            </a:pPr>
            <a:r>
              <a:rPr lang="ru-RU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Солнечная панель</a:t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➢"/>
            </a:pPr>
            <a:r>
              <a:rPr lang="ru-RU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электролизёр</a:t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➢"/>
            </a:pPr>
            <a:r>
              <a:rPr lang="ru-RU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топливная ячейка</a:t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➢"/>
            </a:pPr>
            <a:r>
              <a:rPr lang="ru-RU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потребители разной мощности и разного приоритета</a:t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➢"/>
            </a:pPr>
            <a:r>
              <a:rPr lang="ru-RU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микроконтроллер Arduino</a:t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➢"/>
            </a:pPr>
            <a:r>
              <a:rPr lang="ru-RU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датчики тока и  напряжения</a:t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➢"/>
            </a:pPr>
            <a:r>
              <a:rPr lang="ru-RU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реле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0166B3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89756" y="5020022"/>
            <a:ext cx="8964487" cy="191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ru-RU" sz="1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*</a:t>
            </a:r>
            <a:r>
              <a:rPr lang="ru-RU" sz="700" i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Данный объект (полоса градиента) обязателен на каждом слайде . (комментарий подлежит удалению со слайда при подготовке финальной версии презентации).</a:t>
            </a:r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319496" y="213364"/>
            <a:ext cx="8229600" cy="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0166B3"/>
                </a:solidFill>
                <a:latin typeface="Arial Narrow"/>
                <a:ea typeface="Arial Narrow"/>
                <a:cs typeface="Arial Narrow"/>
                <a:sym typeface="Arial Narrow"/>
              </a:rPr>
              <a:t>Ре</a:t>
            </a:r>
            <a:r>
              <a:rPr lang="ru-RU" b="1">
                <a:solidFill>
                  <a:srgbClr val="0166B3"/>
                </a:solidFill>
                <a:latin typeface="Arial Narrow"/>
                <a:ea typeface="Arial Narrow"/>
                <a:cs typeface="Arial Narrow"/>
                <a:sym typeface="Arial Narrow"/>
              </a:rPr>
              <a:t>сурсы</a:t>
            </a:r>
            <a:endParaRPr/>
          </a:p>
        </p:txBody>
      </p:sp>
      <p:pic>
        <p:nvPicPr>
          <p:cNvPr id="152" name="Google Shape;152;p2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00" y="831250"/>
            <a:ext cx="4703552" cy="280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462"/>
            </a:avLst>
          </a:prstGeom>
          <a:gradFill>
            <a:gsLst>
              <a:gs pos="0">
                <a:schemeClr val="accent6"/>
              </a:gs>
              <a:gs pos="21000">
                <a:schemeClr val="accent6"/>
              </a:gs>
              <a:gs pos="47000">
                <a:srgbClr val="00FF00"/>
              </a:gs>
              <a:gs pos="64000">
                <a:schemeClr val="accent1"/>
              </a:gs>
              <a:gs pos="100000">
                <a:srgbClr val="351C75"/>
              </a:gs>
            </a:gsLst>
            <a:lin ang="2700006" scaled="0"/>
          </a:gradFill>
          <a:ln w="9525" cap="flat" cmpd="sng">
            <a:solidFill>
              <a:srgbClr val="0166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400" y="164450"/>
            <a:ext cx="1060675" cy="102229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2"/>
          <p:cNvSpPr txBox="1"/>
          <p:nvPr/>
        </p:nvSpPr>
        <p:spPr>
          <a:xfrm>
            <a:off x="383025" y="3997675"/>
            <a:ext cx="8408400" cy="9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Топливная ячейка подобрана так, чтобы мощности хватало для работы всех потребителей. Мощности солнечных панелей в яркий солнечный день достаточно не только для работы всех потребителей, но и для работы электролизёра. Наша установка не производит CO2 </a:t>
            </a:r>
            <a:endParaRPr sz="1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0166B3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/>
        </p:nvSpPr>
        <p:spPr>
          <a:xfrm>
            <a:off x="89756" y="5020022"/>
            <a:ext cx="8964600" cy="1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ru-RU" sz="1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*</a:t>
            </a:r>
            <a:r>
              <a:rPr lang="ru-RU" sz="700" i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Данный объект (полоса градиента) обязателен на каждом слайде . (комментарий подлежит удалению со слайда при подготовке финальной версии презентации).</a:t>
            </a:r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title"/>
          </p:nvPr>
        </p:nvSpPr>
        <p:spPr>
          <a:xfrm>
            <a:off x="319497" y="213375"/>
            <a:ext cx="2972700" cy="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0166B3"/>
                </a:solidFill>
                <a:latin typeface="Arial Narrow"/>
                <a:ea typeface="Arial Narrow"/>
                <a:cs typeface="Arial Narrow"/>
                <a:sym typeface="Arial Narrow"/>
              </a:rPr>
              <a:t>Исследования</a:t>
            </a:r>
            <a:endParaRPr/>
          </a:p>
        </p:txBody>
      </p:sp>
      <p:pic>
        <p:nvPicPr>
          <p:cNvPr id="162" name="Google Shape;162;p23" title="Points scored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950" y="159750"/>
            <a:ext cx="3405177" cy="241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 title="Points scored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00" y="2475039"/>
            <a:ext cx="3639282" cy="24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 title="Points scored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611" y="2571750"/>
            <a:ext cx="3681027" cy="23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462"/>
            </a:avLst>
          </a:prstGeom>
          <a:gradFill>
            <a:gsLst>
              <a:gs pos="0">
                <a:schemeClr val="accent6"/>
              </a:gs>
              <a:gs pos="21000">
                <a:schemeClr val="accent6"/>
              </a:gs>
              <a:gs pos="47000">
                <a:srgbClr val="00FF00"/>
              </a:gs>
              <a:gs pos="64000">
                <a:schemeClr val="accent1"/>
              </a:gs>
              <a:gs pos="100000">
                <a:srgbClr val="351C75"/>
              </a:gs>
            </a:gsLst>
            <a:lin ang="2700006" scaled="0"/>
          </a:gradFill>
          <a:ln w="9525" cap="flat" cmpd="sng">
            <a:solidFill>
              <a:srgbClr val="0166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862</Words>
  <Application>Microsoft Office PowerPoint</Application>
  <PresentationFormat>Экран (16:9)</PresentationFormat>
  <Paragraphs>81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Calibri</vt:lpstr>
      <vt:lpstr>Arial Narrow</vt:lpstr>
      <vt:lpstr>Arial</vt:lpstr>
      <vt:lpstr>Simple Light</vt:lpstr>
      <vt:lpstr>Солнечно-водородная микросеть</vt:lpstr>
      <vt:lpstr>Летающие пингвины</vt:lpstr>
      <vt:lpstr>Анализ проблемы</vt:lpstr>
      <vt:lpstr>Актуальность</vt:lpstr>
      <vt:lpstr>Презентация PowerPoint</vt:lpstr>
      <vt:lpstr>Решение</vt:lpstr>
      <vt:lpstr>Решение</vt:lpstr>
      <vt:lpstr>Ресурсы</vt:lpstr>
      <vt:lpstr>Исследования</vt:lpstr>
      <vt:lpstr>Этапы работы</vt:lpstr>
      <vt:lpstr>Итоги работы</vt:lpstr>
      <vt:lpstr>Итоги и результаты внедрения</vt:lpstr>
      <vt:lpstr>“Энергия лежит в основе всего”       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Солнечно-водородная микросеть</dc:title>
  <dc:creator>TopTuQ</dc:creator>
  <cp:lastModifiedBy>TopTuQ</cp:lastModifiedBy>
  <cp:revision>3</cp:revision>
  <dcterms:modified xsi:type="dcterms:W3CDTF">2021-05-24T09:03:32Z</dcterms:modified>
</cp:coreProperties>
</file>