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8777" y="1834054"/>
            <a:ext cx="8001000" cy="25118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/>
              <a:t>Возобновляемые источники электроэнергии в энергетическом балансе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582578" y="4043190"/>
            <a:ext cx="4483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Исполнители:</a:t>
            </a:r>
          </a:p>
          <a:p>
            <a:r>
              <a:rPr lang="ru-RU" b="1" dirty="0"/>
              <a:t>Халявина Полина Дмитриевна</a:t>
            </a:r>
          </a:p>
          <a:p>
            <a:r>
              <a:rPr lang="ru-RU" b="1" dirty="0"/>
              <a:t>Сухорукова Вероника Валерьевна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Руководитель:</a:t>
            </a:r>
          </a:p>
          <a:p>
            <a:r>
              <a:rPr lang="ru-RU" b="1" dirty="0"/>
              <a:t>Ракитина С.Ю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2525" y="297456"/>
            <a:ext cx="8560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Муниципальное автономное образовательное учреждение</a:t>
            </a:r>
          </a:p>
          <a:p>
            <a:pPr algn="ctr"/>
            <a:r>
              <a:rPr lang="ru-RU"/>
              <a:t>дополнительного образования</a:t>
            </a:r>
          </a:p>
          <a:p>
            <a:pPr algn="ctr"/>
            <a:r>
              <a:rPr lang="ru-RU"/>
              <a:t>«Центр детского творчества»</a:t>
            </a:r>
          </a:p>
          <a:p>
            <a:pPr algn="ctr"/>
            <a:r>
              <a:rPr lang="ru-RU"/>
              <a:t>Серовский городской округ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0811" y="6301648"/>
            <a:ext cx="181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Серов 2021</a:t>
            </a:r>
          </a:p>
        </p:txBody>
      </p:sp>
    </p:spTree>
    <p:extLst>
      <p:ext uri="{BB962C8B-B14F-4D97-AF65-F5344CB8AC3E}">
        <p14:creationId xmlns:p14="http://schemas.microsoft.com/office/powerpoint/2010/main" val="6298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23" b="8975"/>
          <a:stretch/>
        </p:blipFill>
        <p:spPr bwMode="auto">
          <a:xfrm>
            <a:off x="360940" y="329253"/>
            <a:ext cx="6311265" cy="617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51175" y="1715279"/>
            <a:ext cx="494503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Взята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средняя цена на электроэнергию, она может меняться в зависимости от ситуации на оптовом рынке электроэнергии. С учётом возможности аккумулирования водных ресурсов и имеющихся прогнозов по ветровой и солнечной активности можно спрогнозировать собственный баланс генерации и потребления электроэнергии, а при её избытке выставить на РСВ (рынок на сутки вперёд) в наиболее выгодный ценовой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период суток.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5" b="44359"/>
          <a:stretch/>
        </p:blipFill>
        <p:spPr bwMode="auto">
          <a:xfrm>
            <a:off x="0" y="629005"/>
            <a:ext cx="8006346" cy="5253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56896" y="1379953"/>
            <a:ext cx="2961564" cy="4772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средняя цифра, во время сильной летней засухи и зимнего маловодного режима реки, она будет немного ниже. Во время паводка – может быть выше в 2 – 3 раза. За год мини ГЭС выработает электроэнергии на 35 510 000 руб. (35 млн. 510 тыс.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316" y="82561"/>
            <a:ext cx="11486865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Управляет работой ГЭС микроконтроллер «</a:t>
            </a:r>
            <a:r>
              <a:rPr 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Arduino 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Uno </a:t>
            </a:r>
            <a:r>
              <a:rPr 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ГЭС состоит из трёх гидроагрегатов, каждый из которых работает  на своём водосбросе. Работа ГЭС зависит от гидрологических режимов водохранилища – их 3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540385" algn="just">
              <a:spcAft>
                <a:spcPts val="80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Малый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приток воды в водохранилище (зимнее время и летняя засуха) –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1-й водосброс, круглосуточно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 только 1-й гидроагрегат, срабатывается столько воды, сколько поступает в водохранилище. Блок управления на базе «</a:t>
            </a:r>
            <a:r>
              <a:rPr 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 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 </a:t>
            </a:r>
            <a:r>
              <a:rPr 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3»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контролирует  максимальный уровень воды по 1-му шлюзу, и принимает решение о переходе работы  мини ГЭС на следующий режим –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(нормального) притока воды.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позволяет не осушить реку после водосброса и не переполнить водохранилище, не нарушить экологию.</a:t>
            </a:r>
          </a:p>
          <a:p>
            <a:pPr indent="540385" algn="just">
              <a:spcAft>
                <a:spcPts val="80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Средний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(нормальный летний) приток воды в водохранилище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круглосуточно работает 1-й гидроагрегат. Блок управления включает второй гидроагрегат на время суточного максимума нагрузок в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энергосистеме с 08-00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22-00, тем самым помогая другим генераторам электростанций, в это время электроэнергия самая дорогая. С 22-00 предыдущих суток до 08-00 следующих суток – отключает гидроагрегат №2 и закрывает водосброс №2 для накопления воды в водохранилище – это время низких нагрузок и электроэнергия самая дешёвая. Нагрузку на себя возьмут тепловые и атомные электростанции, которые сложно остановить и сброс нагрузки для них снижает КПД. Также контролируются максимальный уровень воды в водохранилище включения гидроагрегата №2 «Цифровая ГЭС» принимает решение о включении или отключении гидроагрегата №2 не зависимо от графика. Управление по верхнему уровню имеет более важное значение, так как это вопрос безопасности и экологии – здесь коммерческая выгода уходит на второй план.</a:t>
            </a:r>
          </a:p>
          <a:p>
            <a:pPr indent="540385" algn="just">
              <a:spcAft>
                <a:spcPts val="800"/>
              </a:spcAft>
            </a:pP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641" y="457665"/>
            <a:ext cx="112685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Паводковый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режим работы водохранилища (весна, лето после дождей)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открыты все 3 водосброса и в работе все 3 генератора круглосуточно – это режим максимальной выработки «Цифровой ГЭС».  Здесь так же контролируется верхний уровень водохранилища и «Цифровая ГЭС» принимает решения об открытии аварийного сброса воды, или об отключении сначала гидроагрегата № 3, затем гидроагрегата №2 и переходе на режим среднего (нормального) притока воды.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4642" r="50860" b="38306"/>
          <a:stretch/>
        </p:blipFill>
        <p:spPr bwMode="auto">
          <a:xfrm>
            <a:off x="659641" y="2376701"/>
            <a:ext cx="3338830" cy="2705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" r="54392" b="21383"/>
          <a:stretch/>
        </p:blipFill>
        <p:spPr bwMode="auto">
          <a:xfrm>
            <a:off x="4572355" y="2376701"/>
            <a:ext cx="2828925" cy="2724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43151" y="2616538"/>
            <a:ext cx="33346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Электрическая задвижка шлюза цифровой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ГЭС с индикацией её состояния: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Красная индикация – открыта;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Зелёная индикация - закрыта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415" y="505184"/>
            <a:ext cx="6096000" cy="62840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датчиков уровня воды использованы аналоговые датчики уровня воды с поплавками (рис. 14) принцип работы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основан на изменении электрического сопротивления датчика при опускании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воду.</a:t>
            </a:r>
          </a:p>
          <a:p>
            <a:pPr indent="54038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Датчик №1 даёт сигнал на открытие водосброса №2 и включение 2-го гидрогенератора.</a:t>
            </a:r>
          </a:p>
          <a:p>
            <a:pPr indent="54038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Отключение 2-го гидрогенератора происходит при снижении уровня воды ниже датчика №1 </a:t>
            </a:r>
          </a:p>
          <a:p>
            <a:pPr indent="54038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Датчик №2 даёт сигнал на открытие водосброса №3 и включение 3-го гидрогенератора.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Отключение 3-го гидрогенератора происходит при снижении уровня воды ниже датчика №2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4038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 датчик критического состояния уровня воды. Он включает аварийный водосброс</a:t>
            </a:r>
            <a:endParaRPr lang="ru-RU" sz="2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r="13051"/>
          <a:stretch/>
        </p:blipFill>
        <p:spPr bwMode="auto">
          <a:xfrm rot="5400000">
            <a:off x="-195752" y="909719"/>
            <a:ext cx="6032959" cy="4758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07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064101">
            <a:off x="1651378" y="805216"/>
            <a:ext cx="96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841" y="4873155"/>
            <a:ext cx="52588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     </a:t>
            </a:r>
            <a:r>
              <a:rPr lang="ru-RU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силовых элементов включающих  электрические задвижки и т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мосфеты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(электронные ключи) и реле</a:t>
            </a:r>
            <a:endParaRPr lang="ru-RU" sz="2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5210" y="4102640"/>
            <a:ext cx="61767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     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оборудование модели цифровой ГЭС работает на выпрямленном напряжении 12 Вольт. Для питания схемы был использован трансформатор мощностью 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ВА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выпрямителем.</a:t>
            </a:r>
          </a:p>
          <a:p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Выпрямитель, рассчитан на ток до 5 А, содержит конденсатор, включенный параллельно для сглаживания пульсаций</a:t>
            </a:r>
            <a:endParaRPr lang="ru-RU" sz="2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0" t="8823" r="13364" b="17821"/>
          <a:stretch/>
        </p:blipFill>
        <p:spPr>
          <a:xfrm rot="16200000">
            <a:off x="1637552" y="-1134932"/>
            <a:ext cx="3822462" cy="6709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0" r="34204" b="27816"/>
          <a:stretch/>
        </p:blipFill>
        <p:spPr>
          <a:xfrm>
            <a:off x="7906630" y="72406"/>
            <a:ext cx="3613532" cy="38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002" y="168092"/>
            <a:ext cx="1150528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гидрогенераторов на модели использованы генераторы постоянного тока, рассчитанные на номинальное напряжение </a:t>
            </a:r>
            <a:r>
              <a:rPr lang="en-US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ru-RU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12В, мощностью</a:t>
            </a:r>
            <a:r>
              <a:rPr lang="ru-RU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10 Вт </a:t>
            </a:r>
            <a:endParaRPr lang="ru-RU" b="1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1" t="3276" r="24293" b="9373"/>
          <a:stretch/>
        </p:blipFill>
        <p:spPr bwMode="auto">
          <a:xfrm>
            <a:off x="617624" y="1031519"/>
            <a:ext cx="5049398" cy="4150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-546" r="16308" b="546"/>
          <a:stretch/>
        </p:blipFill>
        <p:spPr bwMode="auto">
          <a:xfrm>
            <a:off x="6189643" y="1031520"/>
            <a:ext cx="4967112" cy="4150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41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154" y="250174"/>
            <a:ext cx="11329012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целом один блок цифровой ГЭС представляет съёмную унифицированную и ремонтопригодную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конструкцию</a:t>
            </a:r>
            <a:endParaRPr lang="ru-RU" sz="2000" b="1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6" y="1216215"/>
            <a:ext cx="10276503" cy="517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3" r="15736" b="18831"/>
          <a:stretch/>
        </p:blipFill>
        <p:spPr bwMode="auto">
          <a:xfrm>
            <a:off x="1172262" y="1438676"/>
            <a:ext cx="9877655" cy="48850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249" y="611302"/>
            <a:ext cx="5229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целом получилась модель цифровой ГЭС</a:t>
            </a:r>
            <a:endParaRPr lang="ru-RU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176422" y="11669"/>
            <a:ext cx="414395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Солнечная электростанция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19247"/>
            <a:ext cx="767644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проблема использования солнечных батарей в умеренных и северных заключается в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солнечной активности. Угол падения солнечных лучей сильно меняется с течением времени суток. 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7350" y="1694332"/>
            <a:ext cx="7581744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Мы разработали систему, которая позволяет менять положение солнечной батареи относительно солнца.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ищет точку максимальной генерации батареи, тем самым можно повысить КПД солнечной батареи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t="15018" r="54885" b="25858"/>
          <a:stretch/>
        </p:blipFill>
        <p:spPr>
          <a:xfrm>
            <a:off x="8073749" y="461202"/>
            <a:ext cx="3858606" cy="307222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309511" y="3441754"/>
            <a:ext cx="8500534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Технические характеристики солнечной электростанции</a:t>
            </a:r>
            <a:endParaRPr lang="ru-RU" sz="24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740719" y="396413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740719" y="3815857"/>
            <a:ext cx="650729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Генерируемая мощность СЭС: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altLang="ru-RU" sz="2000" b="1" i="0" u="none" strike="noStrike" cap="none" normalizeH="0" baseline="-3000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(0,95 – 1)·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ru-RU" altLang="ru-RU" sz="2000" b="1" i="0" u="none" strike="noStrike" cap="none" normalizeH="0" baseline="-3000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при солнечной погоде,                 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870181" y="4308299"/>
            <a:ext cx="74050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ru-RU" altLang="ru-RU" sz="2000" b="1" i="0" u="none" strike="noStrike" cap="none" normalizeH="0" baseline="-3000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(0,75 – 0,95)·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ru-RU" altLang="ru-RU" sz="2000" b="1" i="0" u="none" strike="noStrike" cap="none" normalizeH="0" baseline="-3000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при облачной погоде,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ru-RU" altLang="ru-RU" sz="2000" b="1" i="0" u="none" strike="noStrike" cap="none" normalizeH="0" baseline="-3000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пасм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(0,25 – 0,75)·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ru-RU" altLang="ru-RU" sz="2000" b="1" i="0" u="none" strike="noStrike" cap="none" normalizeH="0" baseline="-3000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при пасмурной дождливой погоде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0719" y="5231015"/>
            <a:ext cx="5700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ночное время низких нагрузок генерации нет</a:t>
            </a:r>
            <a:endParaRPr lang="ru-RU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9465" y="261020"/>
            <a:ext cx="8438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ПРОБЛЕМЫ И АКТУАЛЬНОСТЬ</a:t>
            </a:r>
          </a:p>
          <a:p>
            <a:pPr algn="ctr"/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среднем и северном Урале есть удалённые малые населённые пункты. Питающие их линии электропередач проходят по болотистой труднодоступной местности, имеют большую протяжённость, а трансформаторные подстанции находятся на большом удалении от питающих центров,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приводит к низкой эффективности их работы – они убыточны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t="39460" r="63295" b="7298"/>
          <a:stretch/>
        </p:blipFill>
        <p:spPr bwMode="auto">
          <a:xfrm>
            <a:off x="461967" y="261020"/>
            <a:ext cx="2920212" cy="4145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0034" y="2731459"/>
            <a:ext cx="8662930" cy="2704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протяжённой ЛЭП большее сопротивление проводов и большие потери;</a:t>
            </a: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снижается надёжность такой ЛЭП, так как в болотистой местности может от ветровой нагрузки упасть опора, или дерево на провода ЛЭП, а устранение повреждения будет затратным и не быстрым;</a:t>
            </a:r>
          </a:p>
          <a:p>
            <a:pPr marL="457200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значительное удорожание эксплуатации таких объектов (нужна вездеходная техника и спецоборудование);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4457" y="5294928"/>
            <a:ext cx="109213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каждая ЛЭП имеет охранную зону, где не должны расти деревья и кустарники – это отчуждаемая территория, следовательно, периодически приходится рубить поросль, тем самым уничтожать лес в пределах охранной зоны ЛЭП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9" b="19069"/>
          <a:stretch/>
        </p:blipFill>
        <p:spPr bwMode="auto">
          <a:xfrm>
            <a:off x="859445" y="1331262"/>
            <a:ext cx="10531996" cy="52458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7614" y="488540"/>
            <a:ext cx="9540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После проведённых исследований и доработок мы получили комбинированную энергетическую установку, состоящую из ВЭС и самонастраивающейся СЭС</a:t>
            </a:r>
            <a:endParaRPr lang="ru-RU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8187" y="0"/>
            <a:ext cx="11417147" cy="736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действия системы </a:t>
            </a:r>
            <a:r>
              <a:rPr lang="ru-RU" sz="24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регулирования солнечной панели</a:t>
            </a:r>
            <a:r>
              <a:rPr lang="ru-RU" sz="24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Работа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регулятора основана на сравнении светового потока от двух датчиков цвета, включенных в режиме измерения освещённости. Датчики направлены под углом 45</a:t>
            </a:r>
            <a:r>
              <a:rPr lang="ru-RU" sz="2000" b="1" baseline="300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западному и восточному горизонтам.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Подстройка панели запускается через равные промежутки времени – 2 часа. После происходит следующее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снимаются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«восточного» и «западного» датчиков и формируется </a:t>
            </a:r>
            <a:r>
              <a:rPr lang="ru-RU" sz="2000" b="1" i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 функции (ось «</a:t>
            </a:r>
            <a:r>
              <a:rPr lang="en-US" sz="2000" b="1" i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000" b="1" i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разность показаний «восточного» и «западного» датчиков – </a:t>
            </a:r>
            <a:r>
              <a:rPr lang="ru-RU" sz="2000" b="1" i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управляющее воздействие;</a:t>
            </a:r>
            <a:endParaRPr lang="ru-RU" sz="2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u="sng" dirty="0" smtClean="0">
                <a:solidFill>
                  <a:schemeClr val="accent6"/>
                </a:solidFill>
              </a:rPr>
              <a:t> «</a:t>
            </a:r>
            <a:r>
              <a:rPr lang="en-US" b="1" i="1" u="sng" dirty="0">
                <a:solidFill>
                  <a:schemeClr val="accent6"/>
                </a:solidFill>
              </a:rPr>
              <a:t>X</a:t>
            </a:r>
            <a:r>
              <a:rPr lang="ru-RU" b="1" i="1" u="sng" dirty="0">
                <a:solidFill>
                  <a:schemeClr val="accent6"/>
                </a:solidFill>
              </a:rPr>
              <a:t>»</a:t>
            </a:r>
            <a:r>
              <a:rPr lang="ru-RU" b="1" dirty="0">
                <a:solidFill>
                  <a:schemeClr val="accent6"/>
                </a:solidFill>
              </a:rPr>
              <a:t> отправляется в </a:t>
            </a:r>
            <a:r>
              <a:rPr lang="ru-RU" b="1" i="1" u="sng" dirty="0">
                <a:solidFill>
                  <a:schemeClr val="accent6"/>
                </a:solidFill>
              </a:rPr>
              <a:t>управляющую функцию (ось «</a:t>
            </a:r>
            <a:r>
              <a:rPr lang="en-US" b="1" i="1" u="sng" dirty="0">
                <a:solidFill>
                  <a:schemeClr val="accent6"/>
                </a:solidFill>
              </a:rPr>
              <a:t>Y</a:t>
            </a:r>
            <a:r>
              <a:rPr lang="ru-RU" b="1" i="1" u="sng" dirty="0">
                <a:solidFill>
                  <a:schemeClr val="accent6"/>
                </a:solidFill>
              </a:rPr>
              <a:t>»)</a:t>
            </a:r>
            <a:r>
              <a:rPr lang="ru-RU" b="1" dirty="0">
                <a:solidFill>
                  <a:schemeClr val="accent6"/>
                </a:solidFill>
              </a:rPr>
              <a:t>, которая рассчитывается  в математическом блоке </a:t>
            </a:r>
            <a:r>
              <a:rPr lang="ru-RU" b="1" dirty="0" err="1" smtClean="0">
                <a:solidFill>
                  <a:schemeClr val="accent6"/>
                </a:solidFill>
              </a:rPr>
              <a:t>программы,чем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>
                <a:solidFill>
                  <a:schemeClr val="accent6"/>
                </a:solidFill>
              </a:rPr>
              <a:t>больше </a:t>
            </a:r>
            <a:r>
              <a:rPr lang="ru-RU" b="1" i="1" dirty="0">
                <a:solidFill>
                  <a:schemeClr val="accent6"/>
                </a:solidFill>
              </a:rPr>
              <a:t>«</a:t>
            </a:r>
            <a:r>
              <a:rPr lang="en-US" b="1" i="1" dirty="0">
                <a:solidFill>
                  <a:schemeClr val="accent6"/>
                </a:solidFill>
              </a:rPr>
              <a:t>X</a:t>
            </a:r>
            <a:r>
              <a:rPr lang="ru-RU" b="1" i="1" dirty="0">
                <a:solidFill>
                  <a:schemeClr val="accent6"/>
                </a:solidFill>
              </a:rPr>
              <a:t>»</a:t>
            </a:r>
            <a:r>
              <a:rPr lang="ru-RU" b="1" dirty="0">
                <a:solidFill>
                  <a:schemeClr val="accent6"/>
                </a:solidFill>
              </a:rPr>
              <a:t>, тем больше получается значение </a:t>
            </a:r>
            <a:r>
              <a:rPr lang="ru-RU" b="1" i="1" u="sng" dirty="0">
                <a:solidFill>
                  <a:schemeClr val="accent6"/>
                </a:solidFill>
              </a:rPr>
              <a:t>управляющей функции</a:t>
            </a:r>
            <a:r>
              <a:rPr lang="ru-RU" b="1" dirty="0">
                <a:solidFill>
                  <a:schemeClr val="accent6"/>
                </a:solidFill>
              </a:rPr>
              <a:t>,  тем больше </a:t>
            </a:r>
            <a:r>
              <a:rPr lang="ru-RU" b="1" dirty="0" smtClean="0">
                <a:solidFill>
                  <a:schemeClr val="accent6"/>
                </a:solidFill>
              </a:rPr>
              <a:t>   отклоняется </a:t>
            </a:r>
            <a:r>
              <a:rPr lang="ru-RU" b="1" dirty="0">
                <a:solidFill>
                  <a:schemeClr val="accent6"/>
                </a:solidFill>
              </a:rPr>
              <a:t>панель, так как управляющая функция задаёт количество градусов поворота сервопривода – </a:t>
            </a:r>
            <a:r>
              <a:rPr lang="ru-RU" b="1" i="1" u="sng" dirty="0">
                <a:solidFill>
                  <a:schemeClr val="accent6"/>
                </a:solidFill>
              </a:rPr>
              <a:t>это есть реакция на управляющее воздействие</a:t>
            </a:r>
            <a:r>
              <a:rPr lang="ru-RU" b="1" dirty="0">
                <a:solidFill>
                  <a:schemeClr val="accent6"/>
                </a:solidFill>
              </a:rPr>
              <a:t>;</a:t>
            </a:r>
            <a:r>
              <a:rPr lang="ru-RU" b="1" i="1" u="sng" dirty="0">
                <a:solidFill>
                  <a:schemeClr val="accent6"/>
                </a:solidFill>
              </a:rPr>
              <a:t> </a:t>
            </a:r>
            <a:endParaRPr lang="ru-RU" sz="2000" b="1" i="1" u="sng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 солнечной панели в восточном и западном направлениях ограничиваются датчиками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касания;</a:t>
            </a:r>
            <a:endParaRPr lang="ru-RU" sz="2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генерируемой мощности и срабатывании «западного датчика касания» (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батарея дошла до западной точки и нет света - наступила ночь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прерывается основной цикл и включается сервопривод поворачивающий батарею до «восточного датчика касания» (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батарея готовится утром, встретить солнце с востока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accent6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613" y="167930"/>
            <a:ext cx="4707875" cy="6027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 в цикле подстройки </a:t>
            </a:r>
            <a:r>
              <a:rPr lang="ru-RU" sz="24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батареи</a:t>
            </a:r>
            <a:endParaRPr lang="ru-RU" sz="14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Сначала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вводили коэффициенты, регулировали число оборотов – создали </a:t>
            </a:r>
            <a:r>
              <a:rPr lang="ru-RU" sz="2000" b="1" i="1" u="sng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линейные функции регулирования.</a:t>
            </a:r>
            <a:endParaRPr lang="ru-RU" sz="2000" b="1" dirty="0">
              <a:solidFill>
                <a:schemeClr val="accent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обеспечить устойчивость работы системы при малых отклонениях аргумента – </a:t>
            </a:r>
            <a:r>
              <a:rPr lang="ru-RU" sz="2000" b="1" i="1" u="sng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000" b="1" i="1" u="sng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000" b="1" i="1" u="sng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-10 до +10, мы провели математический эксперимент в системе </a:t>
            </a:r>
            <a:r>
              <a:rPr lang="en-US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MathCAD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 </a:t>
            </a:r>
            <a:r>
              <a:rPr lang="en-US" sz="20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сформировав кривую полинома 3-й степени, в которой функция мало меняется при изменении аргумента </a:t>
            </a:r>
            <a:r>
              <a:rPr lang="ru-RU" sz="2000" b="1" i="1" u="sng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000" b="1" i="1" u="sng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000" b="1" i="1" u="sng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окрестности точки «0» (от -10 до +10) (Зачем тратить энергию на избыточную подстройку батареи?)</a:t>
            </a:r>
            <a:endParaRPr lang="ru-RU" sz="2000" b="1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03" b="8975"/>
          <a:stretch/>
        </p:blipFill>
        <p:spPr bwMode="auto">
          <a:xfrm>
            <a:off x="5238061" y="85376"/>
            <a:ext cx="6629400" cy="662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6095844" y="3582484"/>
            <a:ext cx="3547745" cy="77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Эксперименты с линейными функциями регулирования</a:t>
            </a:r>
            <a:endParaRPr lang="ru-RU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6304460" y="3512952"/>
            <a:ext cx="154940" cy="914400"/>
          </a:xfrm>
          <a:prstGeom prst="righ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7035493" y="5939441"/>
            <a:ext cx="4621500" cy="77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 с нелинейной функцией регулирования (полином 3-й степени)</a:t>
            </a:r>
            <a:endParaRPr lang="ru-RU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 flipV="1">
            <a:off x="7364852" y="6024144"/>
            <a:ext cx="308472" cy="605928"/>
          </a:xfrm>
          <a:prstGeom prst="rightBrace">
            <a:avLst>
              <a:gd name="adj1" fmla="val 0"/>
              <a:gd name="adj2" fmla="val 50000"/>
            </a:avLst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r="41983" b="18462"/>
          <a:stretch/>
        </p:blipFill>
        <p:spPr bwMode="auto">
          <a:xfrm>
            <a:off x="1265198" y="0"/>
            <a:ext cx="8451679" cy="6753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5491036" y="3938388"/>
            <a:ext cx="2738563" cy="129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Аргумент функции: разность показаний датчиков   </a:t>
            </a:r>
            <a:r>
              <a:rPr lang="en-US" b="1" i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b="1" i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b="1" i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="1" i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b="1" i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«воздействие»</a:t>
            </a:r>
            <a:endParaRPr lang="ru-RU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7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455" y="-104636"/>
            <a:ext cx="11655846" cy="6520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цель была достигнута, мы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разработали модели электростанций от возобновляемых источников проанализировали их применимость в системе баланса электроэнергии.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Мы разработали модель ГЭС с полностью автоматическим управлением и регулированием уровня воды в водохранилище и выработки электроэнергии на примере Киселёвского гидроузла: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сняли гидрологические характеристики реки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Каква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доказали пригодность река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Каква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существующего Киселёвского гидроузла для выработки электроэнергии;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математическую модель будущей ГЭС, в которой оптимизировали её работу исходя из следующих критериев:</a:t>
            </a: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безопасность;</a:t>
            </a: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экологичность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рациональность использования водных ресурсов;</a:t>
            </a: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экономичность процесса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сконструировали ГЭС;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составили, проанализировали и отладили алгоритм работы ГЭС;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базе микроконтроллера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написали и отладили программу работы ГЭС;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базе микроконтроллера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вывели на диспетчерский пункт основные параметры работы ГЭС, генерируемые напряжения и токи.</a:t>
            </a:r>
          </a:p>
          <a:p>
            <a:pPr marL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221" y="122410"/>
            <a:ext cx="11119691" cy="363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Так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 мы провели исследования ветровой активности в равнинных и горных районах нашего региона. Убедились, что наиболее целесообразны ВЭС в горных районах на высотах более 600 м над уровнем моря;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сконструировали ветряную электростанцию (ВЭС) на базе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 9686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технология и физика проанализировали её работу;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базе микроконтроллера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вывели на диспетчерский пункт основные параметры работы ВЭС;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Провели исследования солнечной активности в нашем регионе, решили проблему значительного изменения угла падения солнца в течении суток;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6322" y="3756546"/>
            <a:ext cx="11053590" cy="292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сконструировали солнечную электростанцию (СЭС) на базе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Mindstorms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EV3, LEGO 9686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технология и физика;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разработали алгоритм работы СЭС, составить математическую модель и написали программу;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опробовали СЭС в действии;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базе микроконтроллера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вывели на диспетчерский пункт основные параметры работы СЭС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8866" y="348376"/>
            <a:ext cx="11329013" cy="1554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проанализировали работу СЭС, убедились в её целесообразности даже в условиях северных широт</a:t>
            </a:r>
          </a:p>
          <a:p>
            <a:pPr marL="27051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Поставили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на будущее развитие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проекта в целом.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7"/>
          <a:stretch/>
        </p:blipFill>
        <p:spPr>
          <a:xfrm>
            <a:off x="1105358" y="1715232"/>
            <a:ext cx="10058400" cy="456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1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864" y="2006600"/>
            <a:ext cx="8534401" cy="22816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9600" b="1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844" y="202665"/>
            <a:ext cx="9948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10· 2 + 1,5 – ширина охранной зоны ЛЭП 10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44" y="602775"/>
            <a:ext cx="9948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м – ширина самой опоры ЛЭП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ЛЭП длиной 30 км получим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(10· 2 + 1,5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· 30 = 645 000 м</a:t>
            </a:r>
            <a:r>
              <a:rPr lang="ru-RU" sz="20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64,5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 леса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96607" y="1616340"/>
            <a:ext cx="1211120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самым простым подсчётам для эксплуатации ЛЭП 10кВ протяжённостью 30 км необходимо уничтожить около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64,5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 леса</a:t>
            </a:r>
            <a:endParaRPr lang="ru-RU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43" y="2351028"/>
            <a:ext cx="11402457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разработать модели электростанций от возобновляемых источников проанализировать их применимость в системе баланса электроэнергии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42" y="3127925"/>
            <a:ext cx="11402457" cy="3203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модель ГЭС с полностью автоматическим управлением, регулированием уровня воды в водохранилище и выработки электроэнергии с возможностью регулирования генерации за счёт аккумулирования водных ресурсов на примере Киселёвского гидроузла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AutoNum type="arabicPeriod" startAt="2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Сконструировать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ветряную электростанцию (ВЭС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AutoNum type="arabicPeriod" startAt="2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конструировать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солнечную электростанцию (СЭС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решить проблему  повышения КПД СЭС при сильно меняющемся угле падения солнечных лучей в течении суток.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AutoNum type="arabicPeriod" startAt="2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роль ГЭС, ВЭС и СЭС в балансе электроэнергии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5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9" t="8256" r="4261" b="22830"/>
          <a:stretch/>
        </p:blipFill>
        <p:spPr bwMode="auto">
          <a:xfrm>
            <a:off x="549354" y="228198"/>
            <a:ext cx="11040391" cy="4905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9354" y="5216341"/>
            <a:ext cx="112056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Мы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так же изучили график генерации и потребления электроэнергии за сутки по ЕЭС России (на официальном сайте Системного Оператора ЕЭС) и поняли, что электроэнергия не может «лежать на складе» - сколько электроэнергии выработано столько же её должно быть, и потреблено. Это помогло нам разработать нашу концепцию интеграции «малой» энергетики от источников возобновляемой энергии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416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371" y="178018"/>
            <a:ext cx="1112703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579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основных гидрологических характеристик реки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Каква</a:t>
            </a:r>
            <a:endParaRPr lang="ru-RU" sz="24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1" t="7436" r="20988" b="43371"/>
          <a:stretch/>
        </p:blipFill>
        <p:spPr bwMode="auto">
          <a:xfrm>
            <a:off x="326990" y="754035"/>
            <a:ext cx="5361967" cy="30802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38" y="727228"/>
            <a:ext cx="5715635" cy="428625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 flipV="1">
            <a:off x="8052297" y="3232303"/>
            <a:ext cx="361950" cy="7239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 flipV="1">
            <a:off x="9810533" y="2508403"/>
            <a:ext cx="361950" cy="7239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8067458" y="2508403"/>
            <a:ext cx="1743075" cy="733425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адпись 2"/>
          <p:cNvSpPr txBox="1">
            <a:spLocks noChangeArrowheads="1"/>
          </p:cNvSpPr>
          <p:nvPr/>
        </p:nvSpPr>
        <p:spPr bwMode="auto">
          <a:xfrm rot="20240448">
            <a:off x="7929582" y="1989835"/>
            <a:ext cx="1019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a= 16.6</a:t>
            </a:r>
            <a:r>
              <a:rPr lang="ru-RU" sz="14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210" y="3965188"/>
            <a:ext cx="4516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Координаты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1-го места исследования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6630233" y="5052272"/>
            <a:ext cx="4155081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 1-го места исследования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391847" y="4308669"/>
            <a:ext cx="6096000" cy="14096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540385" algn="just">
              <a:lnSpc>
                <a:spcPct val="107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 реки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Каква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мы провели в Июле 2020г. Реку исследовали в  двух местах:  выше Киселёвского водохранилища – в 3,8  километрах вверх по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течению.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209" y="5718286"/>
            <a:ext cx="108481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координаты места исследования: широта - 59.60727740085142, долгота - 60.25025055216611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6" t="17180" r="16978" b="30256"/>
          <a:stretch/>
        </p:blipFill>
        <p:spPr bwMode="auto">
          <a:xfrm>
            <a:off x="110631" y="425412"/>
            <a:ext cx="5944055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32698" r="-2083" b="624"/>
          <a:stretch/>
        </p:blipFill>
        <p:spPr bwMode="auto">
          <a:xfrm>
            <a:off x="6054686" y="425412"/>
            <a:ext cx="5943600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8159" y="3535530"/>
            <a:ext cx="4269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Координаты 2-го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места исследования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7026840" y="3513102"/>
            <a:ext cx="4155081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2-го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места исследования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8159" y="4073074"/>
            <a:ext cx="111897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Второе исследование проведено в 100 м от водосброса старой плотины Киселёвского водохранилища, в окрестностях г. Серов,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координаты места исследования: широта 59.59718640005765, долгота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60.385150909423835.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исследования выбрали из 3-х условий: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близкое расположение к водохранилищу для оценки количества воды, поступающей 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водохрнаилище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доступность;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безопасность процесса исследования гидрологических характеристик.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002" y="280909"/>
            <a:ext cx="11754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135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перепад реки на участке длиной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метров составляет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метров, то при расходе воды Q, м</a:t>
            </a:r>
            <a:r>
              <a:rPr lang="ru-RU" sz="2000" b="1" baseline="30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/с, равном его среднему значению в начале и конце участка, то работа текущей воды в 1 секунду, т.е. мощность водотока 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b="1" i="1" baseline="-25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 рассматриваемом участке составит: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2415" y="1403323"/>
            <a:ext cx="3034650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ts val="1560"/>
              </a:lnSpc>
              <a:spcAft>
                <a:spcPts val="1350"/>
              </a:spcAft>
            </a:pPr>
            <a:r>
              <a:rPr lang="en-US" sz="2400" b="1" i="1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b="1" i="1" baseline="-25000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ρ ∙ g ∙ Q ∙ H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002" y="1835612"/>
            <a:ext cx="679006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где:  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плотность воды, кг/ м</a:t>
            </a:r>
            <a:r>
              <a:rPr lang="ru-RU" sz="2000" b="1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 =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999.841 кг/ м</a:t>
            </a:r>
            <a:r>
              <a:rPr lang="ru-RU" sz="2000" b="1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ускорение свободного падения, м/с</a:t>
            </a:r>
            <a:r>
              <a:rPr lang="ru-RU" sz="2000" b="1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9.8 м/с</a:t>
            </a:r>
            <a:r>
              <a:rPr lang="ru-RU" sz="2000" b="1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372780" y="3311943"/>
            <a:ext cx="2857500" cy="285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1195837" y="1435518"/>
            <a:ext cx="47625" cy="1905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396593" y="1409591"/>
            <a:ext cx="2809875" cy="18764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8124717" y="3105052"/>
            <a:ext cx="248192" cy="195803"/>
          </a:xfrm>
          <a:prstGeom prst="line">
            <a:avLst/>
          </a:prstGeom>
          <a:ln w="15875">
            <a:solidFill>
              <a:schemeClr val="bg1">
                <a:alpha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10939768" y="1126117"/>
            <a:ext cx="266700" cy="314325"/>
          </a:xfrm>
          <a:prstGeom prst="line">
            <a:avLst/>
          </a:prstGeom>
          <a:ln w="15875">
            <a:solidFill>
              <a:schemeClr val="bg1">
                <a:alpha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8136830" y="1159727"/>
            <a:ext cx="2790825" cy="1962150"/>
          </a:xfrm>
          <a:prstGeom prst="straightConnector1">
            <a:avLst/>
          </a:prstGeom>
          <a:ln w="15875">
            <a:solidFill>
              <a:schemeClr val="bg1">
                <a:alpha val="6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195837" y="1435518"/>
            <a:ext cx="495300" cy="0"/>
          </a:xfrm>
          <a:prstGeom prst="line">
            <a:avLst/>
          </a:prstGeom>
          <a:ln w="15875">
            <a:solidFill>
              <a:schemeClr val="bg1">
                <a:alpha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1216462" y="3300855"/>
            <a:ext cx="447675" cy="0"/>
          </a:xfrm>
          <a:prstGeom prst="line">
            <a:avLst/>
          </a:prstGeom>
          <a:ln w="15875">
            <a:solidFill>
              <a:schemeClr val="bg1">
                <a:alpha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1616512" y="1426404"/>
            <a:ext cx="47625" cy="1905000"/>
          </a:xfrm>
          <a:prstGeom prst="straightConnector1">
            <a:avLst/>
          </a:prstGeom>
          <a:ln w="15875">
            <a:solidFill>
              <a:schemeClr val="bg1">
                <a:alpha val="6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оле 26"/>
          <p:cNvSpPr txBox="1">
            <a:spLocks noChangeArrowheads="1"/>
          </p:cNvSpPr>
          <p:nvPr/>
        </p:nvSpPr>
        <p:spPr bwMode="auto">
          <a:xfrm>
            <a:off x="9356029" y="1801524"/>
            <a:ext cx="3524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Поле 27"/>
          <p:cNvSpPr txBox="1">
            <a:spLocks noChangeArrowheads="1"/>
          </p:cNvSpPr>
          <p:nvPr/>
        </p:nvSpPr>
        <p:spPr bwMode="auto">
          <a:xfrm>
            <a:off x="11338712" y="2324158"/>
            <a:ext cx="352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3492347" y="109067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948955" y="3464072"/>
            <a:ext cx="2389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Геометрия водосброса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743258"/>
            <a:ext cx="7962736" cy="223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как вся энергия водного потока не может быть полностью без потерь преобразована в электрическую энергию, то необходимо дополнить вышеописанную формулу  КПД гидроагрегата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(находится в диапазоне от 0,6 до 0,9 в зависимости от типа гидроагрегата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i="1" dirty="0" smtClean="0">
                <a:solidFill>
                  <a:schemeClr val="bg1"/>
                </a:solidFill>
              </a:rPr>
              <a:t>                                 </a:t>
            </a:r>
            <a:r>
              <a:rPr lang="ru-RU" sz="2400" b="1" i="1" dirty="0" smtClean="0">
                <a:solidFill>
                  <a:schemeClr val="bg1"/>
                </a:solidFill>
              </a:rPr>
              <a:t>η </a:t>
            </a:r>
            <a:r>
              <a:rPr lang="ru-RU" sz="2400" b="1" i="1" dirty="0">
                <a:solidFill>
                  <a:schemeClr val="bg1"/>
                </a:solidFill>
              </a:rPr>
              <a:t>= </a:t>
            </a:r>
            <a:r>
              <a:rPr lang="en-US" sz="2400" b="1" i="1" dirty="0">
                <a:solidFill>
                  <a:schemeClr val="bg1"/>
                </a:solidFill>
              </a:rPr>
              <a:t>P</a:t>
            </a:r>
            <a:r>
              <a:rPr lang="ru-RU" sz="2400" b="1" i="1" baseline="-25000" dirty="0">
                <a:solidFill>
                  <a:schemeClr val="bg1"/>
                </a:solidFill>
              </a:rPr>
              <a:t>эл </a:t>
            </a:r>
            <a:r>
              <a:rPr lang="ru-RU" sz="2400" b="1" i="1" dirty="0">
                <a:solidFill>
                  <a:schemeClr val="bg1"/>
                </a:solidFill>
              </a:rPr>
              <a:t>/ </a:t>
            </a:r>
            <a:r>
              <a:rPr lang="en-US" sz="2400" b="1" i="1" dirty="0">
                <a:solidFill>
                  <a:schemeClr val="bg1"/>
                </a:solidFill>
              </a:rPr>
              <a:t>P</a:t>
            </a:r>
            <a:r>
              <a:rPr lang="ru-RU" sz="2400" b="1" i="1" baseline="-25000" dirty="0" smtClean="0">
                <a:solidFill>
                  <a:schemeClr val="bg1"/>
                </a:solidFill>
              </a:rPr>
              <a:t>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1046" y="5136632"/>
            <a:ext cx="10932415" cy="512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ts val="1560"/>
              </a:lnSpc>
              <a:spcAft>
                <a:spcPts val="135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ориентировочная мощность, выдаваемая мини ГЭС в Ваттах, составляет</a:t>
            </a:r>
            <a:r>
              <a:rPr lang="ru-RU" b="1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41014" y="5696841"/>
            <a:ext cx="3337452" cy="318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0" algn="ctr">
              <a:lnSpc>
                <a:spcPts val="1560"/>
              </a:lnSpc>
              <a:spcAft>
                <a:spcPts val="1350"/>
              </a:spcAft>
            </a:pPr>
            <a:r>
              <a:rPr lang="en-US" sz="2400" b="1" i="1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b="1" i="1" baseline="-25000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 </a:t>
            </a:r>
            <a:r>
              <a:rPr lang="ru-RU" sz="2400" b="1" i="1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(ρ ∙ g ∙ Q ∙ H)ˣ η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094" y="474924"/>
            <a:ext cx="113503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самой простой оценки можно принять, что водный поток в сечении имеет форму треугольника, тогда расход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ru-RU" sz="2000" b="1" baseline="30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/с, получается умножением площади сечения потока на среднюю скорость его течения: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92867" y="1628863"/>
            <a:ext cx="4041491" cy="318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79450" algn="ctr">
              <a:lnSpc>
                <a:spcPts val="156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400" b="1" i="1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=1/2∙( </a:t>
            </a:r>
            <a:r>
              <a:rPr lang="en-US" sz="2400" b="1" i="1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="1" i="1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∙ </a:t>
            </a:r>
            <a:r>
              <a:rPr lang="en-US" sz="2400" b="1" i="1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b="1" i="1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∙ Ѵ = </a:t>
            </a:r>
            <a:r>
              <a:rPr lang="en-US" sz="2400" b="1" i="1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b="1" i="1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∙ Ѵ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093" y="1947220"/>
            <a:ext cx="7527737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где: 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–ширина русла реки в месте замера;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максимальная глубина  реки в русле в месте замера;    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Ѵ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средняя скорость течения воды для реки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Каква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месте замера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US" sz="20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ИСПОЛЬЗУЕМЫЕ ПРИБОРЫ И ОБОРУДОВАНИЕ</a:t>
            </a:r>
            <a:endParaRPr lang="ru-RU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4" t="35239" r="63735" b="29021"/>
          <a:stretch/>
        </p:blipFill>
        <p:spPr bwMode="auto">
          <a:xfrm>
            <a:off x="7859831" y="1901867"/>
            <a:ext cx="1276350" cy="2903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8" t="48718" r="59292" b="15897"/>
          <a:stretch/>
        </p:blipFill>
        <p:spPr bwMode="auto">
          <a:xfrm>
            <a:off x="10129457" y="1901867"/>
            <a:ext cx="1431925" cy="2600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8607" y="4155324"/>
            <a:ext cx="7181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определения ширины русла реки использовали лазерный дальномер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TESLA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М-40, он позволяет измерять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расстояния до 40 м с точностью до 2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мм.</a:t>
            </a:r>
            <a:r>
              <a:rPr lang="ru-RU" b="1" dirty="0" smtClean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5349" y="5217002"/>
            <a:ext cx="10047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ru-RU" b="1" dirty="0" smtClean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определения глубины русла реки в точках замера использовали эхолот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Garmin Striker Plus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-4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 встроенным  модулем и отображением структуры дна реки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205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023" b="10513"/>
          <a:stretch/>
        </p:blipFill>
        <p:spPr bwMode="auto">
          <a:xfrm>
            <a:off x="565353" y="365163"/>
            <a:ext cx="6229985" cy="5909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55726" y="873162"/>
            <a:ext cx="533627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помощью приближённых расчётов, мы получили, что с реки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Каква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период летней засухи можно снять 1,6 МВт электроэнергии, что составляет 10% потребления бытовой нагрузки нашего города населением 100 тыс. чел. (не считая крупных заводов). Этого вполне хватит, чтобы запитать населённый пункт до 10 тыс. чел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Киселёвским гидроузлом есть 2 круглогодичных профилактория, однодневные базы отдыха, 2 больших летних пионерлагеря, а также посёлок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Вятчина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населением 763 чел., несколько коллективных садов. По нашим подсчётам, всю эту инфраструктуру можно запитать от «Цифровой ГЭС» работающей в самом минимальном режиме зимних морозов.  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584</TotalTime>
  <Words>2362</Words>
  <Application>Microsoft Office PowerPoint</Application>
  <PresentationFormat>Широкоэкранный</PresentationFormat>
  <Paragraphs>140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Monotype Corsiva</vt:lpstr>
      <vt:lpstr>Symbol</vt:lpstr>
      <vt:lpstr>Times New Roman</vt:lpstr>
      <vt:lpstr>Wingdings 3</vt:lpstr>
      <vt:lpstr>Сектор</vt:lpstr>
      <vt:lpstr> Возобновляемые источники электроэнергии в энергетическом балансе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Возобновляемые источники электроэнергии в энергетическом балансе  </dc:title>
  <dc:creator>Семья</dc:creator>
  <cp:lastModifiedBy>Семья</cp:lastModifiedBy>
  <cp:revision>44</cp:revision>
  <dcterms:created xsi:type="dcterms:W3CDTF">2021-05-12T07:13:35Z</dcterms:created>
  <dcterms:modified xsi:type="dcterms:W3CDTF">2021-05-12T16:57:54Z</dcterms:modified>
</cp:coreProperties>
</file>