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5" r:id="rId4"/>
    <p:sldId id="273" r:id="rId5"/>
    <p:sldId id="274" r:id="rId6"/>
    <p:sldId id="276" r:id="rId7"/>
    <p:sldId id="277" r:id="rId8"/>
    <p:sldId id="275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hPercent val="50"/>
      <c:depthPercent val="100"/>
      <c:rAngAx val="1"/>
    </c:view3D>
    <c:floor>
      <c:spPr>
        <a:solidFill>
          <a:schemeClr val="bg2">
            <a:lumMod val="75000"/>
          </a:schemeClr>
        </a:solidFill>
        <a:ln>
          <a:solidFill>
            <a:schemeClr val="tx1"/>
          </a:solidFill>
        </a:ln>
        <a:effectLst>
          <a:outerShdw dist="508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 w="0"/>
          <a:contourClr>
            <a:srgbClr val="000000"/>
          </a:contourClr>
        </a:sp3d>
      </c:spPr>
    </c:floor>
    <c:sideWall>
      <c:spPr>
        <a:scene3d>
          <a:camera prst="orthographicFront"/>
          <a:lightRig rig="threePt" dir="t"/>
        </a:scene3d>
        <a:sp3d/>
      </c:spPr>
    </c:sideWall>
    <c:plotArea>
      <c:layout>
        <c:manualLayout>
          <c:layoutTarget val="inner"/>
          <c:xMode val="edge"/>
          <c:yMode val="edge"/>
          <c:x val="0.16543469206974387"/>
          <c:y val="7.5288657561588174E-2"/>
          <c:w val="0.80984871682706361"/>
          <c:h val="0.7799074383110367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</c:spPr>
          <c:cat>
            <c:strRef>
              <c:f>Лист1!$A$2:$A$6</c:f>
              <c:strCache>
                <c:ptCount val="4"/>
                <c:pt idx="1">
                  <c:v>Раздельная посадка</c:v>
                </c:pt>
                <c:pt idx="3">
                  <c:v>Совместная посадка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55725000</c:v>
                </c:pt>
                <c:pt idx="3">
                  <c:v>55725000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AB5-4D22-A89A-E3B5ED246F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91603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etal"/>
          </c:spPr>
          <c:cat>
            <c:strRef>
              <c:f>Лист1!$A$2:$A$6</c:f>
              <c:strCache>
                <c:ptCount val="4"/>
                <c:pt idx="1">
                  <c:v>Раздельная посадка</c:v>
                </c:pt>
                <c:pt idx="3">
                  <c:v>Совместная посадка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3" formatCode="#,##0">
                  <c:v>32835000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AB5-4D22-A89A-E3B5ED246F5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0066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c:spPr>
          <c:cat>
            <c:strRef>
              <c:f>Лист1!$A$2:$A$6</c:f>
              <c:strCache>
                <c:ptCount val="4"/>
                <c:pt idx="1">
                  <c:v>Раздельная посадка</c:v>
                </c:pt>
                <c:pt idx="3">
                  <c:v>Совместная посадка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AB5-4D22-A89A-E3B5ED246F56}"/>
            </c:ext>
          </c:extLst>
        </c:ser>
        <c:gapWidth val="0"/>
        <c:gapDepth val="281"/>
        <c:shape val="box"/>
        <c:axId val="99224192"/>
        <c:axId val="99271424"/>
        <c:axId val="0"/>
      </c:bar3DChart>
      <c:catAx>
        <c:axId val="992241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 smtClean="0"/>
                  <a:t>             Раздельная</a:t>
                </a:r>
                <a:r>
                  <a:rPr lang="ru-RU" sz="1400" baseline="0" dirty="0" smtClean="0"/>
                  <a:t> </a:t>
                </a:r>
                <a:r>
                  <a:rPr lang="ru-RU" sz="1400" baseline="0" dirty="0"/>
                  <a:t>посадка </a:t>
                </a:r>
                <a:r>
                  <a:rPr lang="ru-RU" sz="1400" baseline="0" dirty="0" smtClean="0"/>
                  <a:t>                 </a:t>
                </a:r>
                <a:r>
                  <a:rPr lang="ru-RU" sz="1400" baseline="0" dirty="0"/>
                  <a:t>Совместная посадка</a:t>
                </a:r>
                <a:endParaRPr lang="ru-RU" sz="1400" dirty="0"/>
              </a:p>
            </c:rich>
          </c:tx>
          <c:layout/>
        </c:title>
        <c:numFmt formatCode="General" sourceLinked="1"/>
        <c:minorTickMark val="in"/>
        <c:tickLblPos val="nextTo"/>
        <c:crossAx val="99271424"/>
        <c:crosses val="autoZero"/>
        <c:lblAlgn val="ctr"/>
        <c:lblOffset val="100"/>
        <c:tickLblSkip val="2"/>
        <c:tickMarkSkip val="2"/>
      </c:catAx>
      <c:valAx>
        <c:axId val="99271424"/>
        <c:scaling>
          <c:orientation val="minMax"/>
          <c:max val="100000000"/>
          <c:min val="0"/>
        </c:scaling>
        <c:axPos val="l"/>
        <c:majorGridlines>
          <c:spPr>
            <a:ln>
              <a:solidFill>
                <a:srgbClr val="4F81BD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ru-RU" sz="1600"/>
                  <a:t>Прибыль</a:t>
                </a:r>
                <a:r>
                  <a:rPr lang="ru-RU" sz="1600" baseline="0"/>
                  <a:t> за год</a:t>
                </a:r>
                <a:endParaRPr lang="ru-RU" sz="1600"/>
              </a:p>
            </c:rich>
          </c:tx>
          <c:layout/>
        </c:title>
        <c:numFmt formatCode="#,##0" sourceLinked="0"/>
        <c:tickLblPos val="nextTo"/>
        <c:spPr>
          <a:noFill/>
        </c:spPr>
        <c:txPr>
          <a:bodyPr/>
          <a:lstStyle/>
          <a:p>
            <a:pPr>
              <a:defRPr sz="1400" b="1" cap="none" spc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pPr>
            <a:endParaRPr lang="ru-RU"/>
          </a:p>
        </c:txPr>
        <c:crossAx val="99224192"/>
        <c:crossesAt val="1"/>
        <c:crossBetween val="between"/>
        <c:majorUnit val="20000000"/>
        <c:minorUnit val="10000000"/>
      </c:valAx>
    </c:plotArea>
    <c:plotVisOnly val="1"/>
    <c:dispBlanksAs val="gap"/>
  </c:chart>
  <c:spPr>
    <a:solidFill>
      <a:schemeClr val="bg1"/>
    </a:solidFill>
    <a:ln w="25400" cap="flat" cmpd="sng" algn="ctr">
      <a:solidFill>
        <a:schemeClr val="accent1"/>
      </a:solidFill>
      <a:prstDash val="solid"/>
    </a:ln>
    <a:effectLst/>
    <a:scene3d>
      <a:camera prst="orthographicFront"/>
      <a:lightRig rig="threePt" dir="t"/>
    </a:scene3d>
    <a:sp3d>
      <a:bevelT w="50800"/>
      <a:bevelB w="50800"/>
    </a:sp3d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0.61108</cdr:x>
      <cdr:y>0.30776</cdr:y>
    </cdr:from>
    <cdr:to>
      <cdr:x>0.73071</cdr:x>
      <cdr:y>0.40142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08974" y="1643075"/>
          <a:ext cx="1000133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itchFamily="18" charset="0"/>
              <a:cs typeface="Times New Roman" pitchFamily="18" charset="0"/>
            </a:rPr>
            <a:t>Выгода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58DFA-9751-45A1-A754-322B843BE3C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04C81-789B-4033-A111-E8B82D1E5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4C81-789B-4033-A111-E8B82D1E5F9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6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E6A28-459B-4163-93B9-C711E01C2411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E9A9-FCF9-42CA-BEDE-E07FFACBC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1440" y="232012"/>
            <a:ext cx="8801120" cy="6393976"/>
          </a:xfrm>
          <a:prstGeom prst="roundRect">
            <a:avLst>
              <a:gd name="adj" fmla="val 5818"/>
            </a:avLst>
          </a:prstGeom>
          <a:solidFill>
            <a:srgbClr val="FFFFFF">
              <a:alpha val="91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785926"/>
            <a:ext cx="857256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РОБО – ДРУЗЬЯ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5716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бюджетное учреждение дополнительного образования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Станция Юных Техников [СЮТ] г. Белореченска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1934" y="2996952"/>
            <a:ext cx="49292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Объединение: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Лаборатория робототехники СЮТ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Авторы: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Косян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Артём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Арменович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лет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Леус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Артём Николаевич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13 лет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Руководители: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Семёнов Леонид Владимирович,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заведующий лабораторией робототехники, педагог дополнительного образования высшей категории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786454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itchFamily="18" charset="0"/>
                <a:cs typeface="Times New Roman" pitchFamily="18" charset="0"/>
              </a:rPr>
              <a:t>г. Белореченск</a:t>
            </a:r>
          </a:p>
          <a:p>
            <a:pPr algn="ctr"/>
            <a:r>
              <a:rPr lang="ru-RU" sz="1600" dirty="0" smtClean="0">
                <a:effectLst/>
                <a:latin typeface="Times New Roman" pitchFamily="18" charset="0"/>
                <a:cs typeface="Times New Roman" pitchFamily="18" charset="0"/>
              </a:rPr>
              <a:t>Краснодарский край</a:t>
            </a:r>
          </a:p>
          <a:p>
            <a:pPr algn="ctr"/>
            <a:r>
              <a:rPr lang="ru-RU" sz="1600" dirty="0" smtClean="0">
                <a:effectLst/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600" dirty="0" smtClean="0">
                <a:effectLst/>
                <a:latin typeface="Times New Roman" pitchFamily="18" charset="0"/>
                <a:cs typeface="Times New Roman" pitchFamily="18" charset="0"/>
              </a:rPr>
              <a:t>г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1440" y="232012"/>
            <a:ext cx="8801120" cy="6340260"/>
          </a:xfrm>
          <a:prstGeom prst="roundRect">
            <a:avLst>
              <a:gd name="adj" fmla="val 5818"/>
            </a:avLst>
          </a:prstGeom>
          <a:solidFill>
            <a:srgbClr val="FFFFFF">
              <a:alpha val="81961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50017" y="151180"/>
            <a:ext cx="864396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Гипотеза: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сельскохозяйственных роботов с посадкой культур-друзей позволит повысить эффективность сельского хозяйства.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Методы исследования: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синтез, анализ, сравнение.</a:t>
            </a:r>
          </a:p>
          <a:p>
            <a:pPr indent="457200"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Объект исследования: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интенсивность сельскохозяйственных технологий за счёт применения роботизированных систем. </a:t>
            </a:r>
          </a:p>
          <a:p>
            <a:pPr indent="457200"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Предмет исследования: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действующие прототипы роботов сеялки и сборщика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повысить урожайность сельскохозяйственных культур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indent="179388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разработать технологию роботизированного комплекса;</a:t>
            </a:r>
          </a:p>
          <a:p>
            <a:pPr indent="179388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разработать действующий прототип робота-сеялки;</a:t>
            </a:r>
          </a:p>
          <a:p>
            <a:pPr indent="179388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разработать действующий прототип робота-сборщика.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Практическая значимость исследования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состоит в том, что проект соответствует одному из приоритетных направлений развития, определенных в Стратегии научно-технологического развития РФ.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1440" y="232012"/>
            <a:ext cx="8801120" cy="6393976"/>
          </a:xfrm>
          <a:prstGeom prst="roundRect">
            <a:avLst>
              <a:gd name="adj" fmla="val 5818"/>
            </a:avLst>
          </a:prstGeom>
          <a:solidFill>
            <a:srgbClr val="FFFFFF">
              <a:alpha val="81961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 descr="C:\Documents and Settings\Admin\Local Settings\Temporary Internet Files\Content.Word\i-5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53" y="714356"/>
            <a:ext cx="8072494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28926" y="285728"/>
            <a:ext cx="3299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Распыление ядохимикатов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1440" y="232012"/>
            <a:ext cx="8801120" cy="6393976"/>
          </a:xfrm>
          <a:prstGeom prst="roundRect">
            <a:avLst>
              <a:gd name="adj" fmla="val 5818"/>
            </a:avLst>
          </a:prstGeom>
          <a:solidFill>
            <a:srgbClr val="FFFFFF">
              <a:alpha val="81961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0017" y="285728"/>
            <a:ext cx="8643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Внешний вид прототипа робота-сеялки</a:t>
            </a:r>
            <a:endParaRPr lang="ru-RU" sz="20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User\AppData\Local\Microsoft\Windows\INetCache\Content.Word\20190506_142451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14348" y="857232"/>
            <a:ext cx="7715304" cy="5286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1440" y="232012"/>
            <a:ext cx="8801120" cy="6393976"/>
          </a:xfrm>
          <a:prstGeom prst="roundRect">
            <a:avLst>
              <a:gd name="adj" fmla="val 5818"/>
            </a:avLst>
          </a:prstGeom>
          <a:solidFill>
            <a:srgbClr val="FFFFFF">
              <a:alpha val="81961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285728"/>
            <a:ext cx="8643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Внешний вид прототипа робота-сборщика</a:t>
            </a:r>
          </a:p>
        </p:txBody>
      </p:sp>
      <p:pic>
        <p:nvPicPr>
          <p:cNvPr id="5" name="Рисунок 4" descr="C:\Users\User\AppData\Local\Microsoft\Windows\INetCache\Content.Word\20190506_142954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78629" y="785794"/>
            <a:ext cx="7786742" cy="5357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71440" y="232012"/>
            <a:ext cx="8801120" cy="6393976"/>
          </a:xfrm>
          <a:prstGeom prst="roundRect">
            <a:avLst>
              <a:gd name="adj" fmla="val 5818"/>
            </a:avLst>
          </a:prstGeom>
          <a:solidFill>
            <a:srgbClr val="FFFFFF">
              <a:alpha val="81961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00166" y="714356"/>
          <a:ext cx="6077585" cy="2157577"/>
        </p:xfrm>
        <a:graphic>
          <a:graphicData uri="http://schemas.openxmlformats.org/drawingml/2006/table">
            <a:tbl>
              <a:tblPr/>
              <a:tblGrid>
                <a:gridCol w="1508760"/>
                <a:gridCol w="1260475"/>
                <a:gridCol w="1355090"/>
                <a:gridCol w="1953260"/>
              </a:tblGrid>
              <a:tr h="267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Название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Урожай, кг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>
                          <a:latin typeface="Times New Roman"/>
                          <a:ea typeface="Times New Roman"/>
                          <a:cs typeface="Times New Roman"/>
                        </a:rPr>
                        <a:t>Цена за 1 кг, руб.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>
                          <a:latin typeface="Times New Roman"/>
                          <a:ea typeface="Times New Roman"/>
                          <a:cs typeface="Times New Roman"/>
                        </a:rPr>
                        <a:t>Стоимость, руб.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Клубника/1 га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20000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>
                          <a:latin typeface="Times New Roman"/>
                          <a:ea typeface="Times New Roman"/>
                          <a:cs typeface="Times New Roman"/>
                        </a:rPr>
                        <a:t>1 700 000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>
                          <a:latin typeface="Times New Roman"/>
                          <a:ea typeface="Times New Roman"/>
                          <a:cs typeface="Times New Roman"/>
                        </a:rPr>
                        <a:t>Чеснок/1 га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25000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2 375 000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9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ИТОГО с 2 га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4 075 000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187040" y="214290"/>
            <a:ext cx="275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Раздельная посадка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3500438"/>
          <a:ext cx="6096000" cy="1214446"/>
        </p:xfrm>
        <a:graphic>
          <a:graphicData uri="http://schemas.openxmlformats.org/drawingml/2006/table">
            <a:tbl>
              <a:tblPr/>
              <a:tblGrid>
                <a:gridCol w="3047683"/>
                <a:gridCol w="3048317"/>
              </a:tblGrid>
              <a:tr h="819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З/</a:t>
                      </a:r>
                      <a:r>
                        <a:rPr lang="ru-RU" sz="2000" kern="1400" spc="-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ru-RU" sz="2000" kern="14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рабочего руб./мес.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(усреднено ежегодно)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З/</a:t>
                      </a:r>
                      <a:r>
                        <a:rPr lang="ru-RU" sz="2000" kern="1400" spc="-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ru-RU" sz="2000" kern="14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необходимая за 1 год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25 000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4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5 400 000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 rot="10800000" flipV="1">
            <a:off x="1464464" y="3022061"/>
            <a:ext cx="6215074" cy="47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Зарплата рабочих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4929198"/>
            <a:ext cx="6143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4 075 000 × 15 = 61 125 000 рублей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5500702"/>
            <a:ext cx="5143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61 125 000 – 5 400 000 = 55 725 000 рублей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71440" y="232012"/>
            <a:ext cx="8801120" cy="6393976"/>
          </a:xfrm>
          <a:prstGeom prst="roundRect">
            <a:avLst>
              <a:gd name="adj" fmla="val 5818"/>
            </a:avLst>
          </a:prstGeom>
          <a:solidFill>
            <a:srgbClr val="FFFFFF">
              <a:alpha val="81961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33208" y="1285860"/>
          <a:ext cx="6077585" cy="2090362"/>
        </p:xfrm>
        <a:graphic>
          <a:graphicData uri="http://schemas.openxmlformats.org/drawingml/2006/table">
            <a:tbl>
              <a:tblPr/>
              <a:tblGrid>
                <a:gridCol w="1508760"/>
                <a:gridCol w="1260475"/>
                <a:gridCol w="1355090"/>
                <a:gridCol w="1953260"/>
              </a:tblGrid>
              <a:tr h="39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Название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Урожай, кг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>
                          <a:latin typeface="Times New Roman"/>
                          <a:ea typeface="Times New Roman"/>
                          <a:cs typeface="Times New Roman"/>
                        </a:rPr>
                        <a:t>Цена за 1 кг, руб.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>
                          <a:latin typeface="Times New Roman"/>
                          <a:ea typeface="Times New Roman"/>
                          <a:cs typeface="Times New Roman"/>
                        </a:rPr>
                        <a:t>Стоимость, руб.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>
                          <a:latin typeface="Times New Roman"/>
                          <a:ea typeface="Times New Roman"/>
                          <a:cs typeface="Times New Roman"/>
                        </a:rPr>
                        <a:t>Клубника/1 га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33800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>
                          <a:latin typeface="Times New Roman"/>
                          <a:ea typeface="Times New Roman"/>
                          <a:cs typeface="Times New Roman"/>
                        </a:rPr>
                        <a:t>2 873 000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>
                          <a:latin typeface="Times New Roman"/>
                          <a:ea typeface="Times New Roman"/>
                          <a:cs typeface="Times New Roman"/>
                        </a:rPr>
                        <a:t>Чеснок/1 га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32500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3 087 000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ИТОГО с 2 га совместной посадки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5 960 000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865105" y="681319"/>
            <a:ext cx="5413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Совместная плотная посадка роботами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4143380"/>
          <a:ext cx="6096000" cy="652272"/>
        </p:xfrm>
        <a:graphic>
          <a:graphicData uri="http://schemas.openxmlformats.org/drawingml/2006/table">
            <a:tbl>
              <a:tblPr/>
              <a:tblGrid>
                <a:gridCol w="3047683"/>
                <a:gridCol w="3048317"/>
              </a:tblGrid>
              <a:tr h="246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З/</a:t>
                      </a:r>
                      <a:r>
                        <a:rPr lang="ru-RU" sz="2000" kern="1400" spc="-5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 механика руб./мес.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З/</a:t>
                      </a:r>
                      <a:r>
                        <a:rPr lang="ru-RU" sz="2000" kern="1400" spc="-5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 за 1 год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35000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400" spc="-50" dirty="0">
                          <a:latin typeface="Times New Roman"/>
                          <a:ea typeface="Times New Roman"/>
                          <a:cs typeface="Times New Roman"/>
                        </a:rPr>
                        <a:t>840 000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4" name="Rectangle 2"/>
          <p:cNvSpPr>
            <a:spLocks noChangeArrowheads="1"/>
          </p:cNvSpPr>
          <p:nvPr/>
        </p:nvSpPr>
        <p:spPr bwMode="auto">
          <a:xfrm rot="10800000" flipV="1">
            <a:off x="2321736" y="3536439"/>
            <a:ext cx="45005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Зарплата механиков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5072074"/>
            <a:ext cx="4471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5 960 000 × 15 = 89 400 000 рублей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5572140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89 400 000 – 840 000 = 88 560 000 рублей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1440" y="232012"/>
            <a:ext cx="8801120" cy="6393976"/>
          </a:xfrm>
          <a:prstGeom prst="roundRect">
            <a:avLst>
              <a:gd name="adj" fmla="val 5818"/>
            </a:avLst>
          </a:prstGeom>
          <a:solidFill>
            <a:srgbClr val="FFFFFF">
              <a:alpha val="81961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91719" y="571480"/>
          <a:ext cx="8360562" cy="5338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929330"/>
            <a:ext cx="487768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Экономический эффект: 32 835 000 рублей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-252536" y="188640"/>
            <a:ext cx="8801120" cy="6393976"/>
          </a:xfrm>
          <a:prstGeom prst="roundRect">
            <a:avLst>
              <a:gd name="adj" fmla="val 5818"/>
            </a:avLst>
          </a:prstGeom>
          <a:solidFill>
            <a:srgbClr val="FFFFFF">
              <a:alpha val="81961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-252536" y="1484784"/>
            <a:ext cx="86439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Таким образом, в результате проведенного исследования были решены поставленные задачи:</a:t>
            </a:r>
            <a:endParaRPr lang="ru-RU" sz="2000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indent="179388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разработана технологию роботизированного комплекса;</a:t>
            </a:r>
          </a:p>
          <a:p>
            <a:pPr indent="179388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разработан действующий прототип робота-сеялки;</a:t>
            </a:r>
          </a:p>
          <a:p>
            <a:pPr indent="179388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Разработан действующий прототип робота-сборщика.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000" dirty="0" smtClean="0"/>
              <a:t>—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/>
              <a:t>повысить урожайность сельскохозяйственных культур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достигнута.</a:t>
            </a:r>
          </a:p>
          <a:p>
            <a:pPr marL="0" lvl="1" indent="45720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перспективе нами планируется разработать действующие аппараты на основе работающих прототипов,  улучшив их. Мы сделаем их способными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высеивать семена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собирать выросший урожай. </a:t>
            </a:r>
          </a:p>
          <a:p>
            <a:pPr marL="0" lvl="1" indent="45720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382</Words>
  <Application>Microsoft Office PowerPoint</Application>
  <PresentationFormat>Экран (4:3)</PresentationFormat>
  <Paragraphs>89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СВЕРХЛЕГКИЙ, СВЕРХМАЛОВЫСОТНЫЙ БПЛА ДЛЯ МОНИТОРИНГА И ОБРАБОТКИ СЕЛЬХОЗУГОДИЙ</dc:title>
  <dc:subject>БПЛА</dc:subject>
  <dc:creator>Козлов Виктор</dc:creator>
  <cp:lastModifiedBy>Леонид</cp:lastModifiedBy>
  <cp:revision>128</cp:revision>
  <dcterms:created xsi:type="dcterms:W3CDTF">2019-02-23T18:43:31Z</dcterms:created>
  <dcterms:modified xsi:type="dcterms:W3CDTF">2020-10-17T22:25:07Z</dcterms:modified>
</cp:coreProperties>
</file>