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embeddedFontLst>
    <p:embeddedFont>
      <p:font typeface="Old Standard TT"/>
      <p:regular r:id="rId10"/>
      <p:bold r:id="rId11"/>
      <p: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OldStandardTT-bold.fntdata"/><Relationship Id="rId10" Type="http://schemas.openxmlformats.org/officeDocument/2006/relationships/font" Target="fonts/OldStandardTT-regular.fntdata"/><Relationship Id="rId12" Type="http://schemas.openxmlformats.org/officeDocument/2006/relationships/font" Target="fonts/OldStandardTT-italic.fntdata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c6f90357f_0_19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c6f90357f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756302dba3_0_9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756302dba3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756302dba3_0_2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756302dba3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756302dba3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756302dba3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100"/>
            <a:ext cx="9144000" cy="1711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" name="Google Shape;11;p2"/>
          <p:cNvCxnSpPr/>
          <p:nvPr/>
        </p:nvCxnSpPr>
        <p:spPr>
          <a:xfrm>
            <a:off x="641934" y="3597500"/>
            <a:ext cx="3903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" name="Google Shape;12;p2"/>
          <p:cNvSpPr txBox="1"/>
          <p:nvPr>
            <p:ph type="ctr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512700" y="3840639"/>
            <a:ext cx="8118600" cy="78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Google Shape;16;p3"/>
          <p:cNvCxnSpPr/>
          <p:nvPr/>
        </p:nvCxnSpPr>
        <p:spPr>
          <a:xfrm>
            <a:off x="641934" y="3597500"/>
            <a:ext cx="390300" cy="0"/>
          </a:xfrm>
          <a:prstGeom prst="straightConnector1">
            <a:avLst/>
          </a:prstGeom>
          <a:noFill/>
          <a:ln cap="flat" cmpd="sng" w="2857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" name="Google Shape;17;p3"/>
          <p:cNvSpPr txBox="1"/>
          <p:nvPr>
            <p:ph type="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311700" y="1171675"/>
            <a:ext cx="39999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4832400" y="1171675"/>
            <a:ext cx="39999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lt2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90250" y="526350"/>
            <a:ext cx="56040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6864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9"/>
          <p:cNvSpPr txBox="1"/>
          <p:nvPr>
            <p:ph type="title"/>
          </p:nvPr>
        </p:nvSpPr>
        <p:spPr>
          <a:xfrm>
            <a:off x="265500" y="1382350"/>
            <a:ext cx="4045200" cy="133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3" name="Google Shape;43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4" name="Google Shape;4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039650"/>
            <a:ext cx="8520600" cy="210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paperback">
    <p:bg>
      <p:bgPr>
        <a:solidFill>
          <a:schemeClr val="accen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ld Standard TT"/>
              <a:buChar char="●"/>
              <a:defRPr sz="18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○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■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●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○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■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●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○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ld Standard TT"/>
              <a:buChar char="■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CyberGuide-Dog = Киберсобака-поводырь</a:t>
            </a:r>
            <a:endParaRPr/>
          </a:p>
        </p:txBody>
      </p:sp>
      <p:sp>
        <p:nvSpPr>
          <p:cNvPr id="60" name="Google Shape;60;p13"/>
          <p:cNvSpPr txBox="1"/>
          <p:nvPr>
            <p:ph idx="1" type="body"/>
          </p:nvPr>
        </p:nvSpPr>
        <p:spPr>
          <a:xfrm>
            <a:off x="311700" y="1171675"/>
            <a:ext cx="84174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" sz="1600"/>
              <a:t>Каждые 5 секунд в мире слепнет один взрослый. Каждую минуту в мире слепнет один ребенок. Всего в мире 39 миллионов слепых людей. </a:t>
            </a:r>
            <a:endParaRPr sz="1600"/>
          </a:p>
          <a:p>
            <a:pPr indent="-330200" lvl="0" marL="457200" rtl="0" algn="l">
              <a:spcBef>
                <a:spcPts val="1600"/>
              </a:spcBef>
              <a:spcAft>
                <a:spcPts val="0"/>
              </a:spcAft>
              <a:buSzPts val="1600"/>
              <a:buAutoNum type="arabicPeriod"/>
            </a:pPr>
            <a:r>
              <a:rPr lang="en" sz="1600"/>
              <a:t>Поможет людям, оставшимся без зрения, самостоятельно передвигаться по миру.</a:t>
            </a:r>
            <a:endParaRPr sz="1600"/>
          </a:p>
          <a:p>
            <a:pPr indent="-330200" lvl="0" marL="457200" rtl="0" algn="l">
              <a:spcBef>
                <a:spcPts val="1600"/>
              </a:spcBef>
              <a:spcAft>
                <a:spcPts val="0"/>
              </a:spcAft>
              <a:buSzPts val="1600"/>
              <a:buAutoNum type="arabicPeriod"/>
            </a:pPr>
            <a:r>
              <a:rPr lang="en" sz="1600"/>
              <a:t>Ч</a:t>
            </a:r>
            <a:r>
              <a:rPr lang="en" sz="1600"/>
              <a:t>ерез звук или вибрацию даёт информацию хозяину о расстоянии до препятствия.</a:t>
            </a:r>
            <a:endParaRPr sz="1600"/>
          </a:p>
          <a:p>
            <a:pPr indent="-330200" lvl="0" marL="457200" rtl="0" algn="l">
              <a:spcBef>
                <a:spcPts val="1600"/>
              </a:spcBef>
              <a:spcAft>
                <a:spcPts val="0"/>
              </a:spcAft>
              <a:buSzPts val="1600"/>
              <a:buAutoNum type="arabicPeriod"/>
            </a:pPr>
            <a:r>
              <a:rPr lang="en" sz="1600"/>
              <a:t>Возвращает утраченное зрение через оставшиеся органы чувств.</a:t>
            </a:r>
            <a:endParaRPr sz="1600"/>
          </a:p>
          <a:p>
            <a:pPr indent="-330200" lvl="0" marL="457200" rtl="0" algn="l">
              <a:spcBef>
                <a:spcPts val="1600"/>
              </a:spcBef>
              <a:spcAft>
                <a:spcPts val="0"/>
              </a:spcAft>
              <a:buSzPts val="1600"/>
              <a:buAutoNum type="arabicPeriod"/>
            </a:pPr>
            <a:r>
              <a:rPr lang="en" sz="1600"/>
              <a:t>Прототип на Lego Mindstorms ev3, далее будет переделан на Arduino.</a:t>
            </a:r>
            <a:endParaRPr sz="1600"/>
          </a:p>
          <a:p>
            <a:pPr indent="-330200" lvl="0" marL="457200" rtl="0" algn="l">
              <a:spcBef>
                <a:spcPts val="1600"/>
              </a:spcBef>
              <a:spcAft>
                <a:spcPts val="1600"/>
              </a:spcAft>
              <a:buSzPts val="1600"/>
              <a:buAutoNum type="arabicPeriod"/>
            </a:pPr>
            <a:r>
              <a:rPr lang="en" sz="1600"/>
              <a:t>Работает в направлении взгляда, оставляет руки свободными.</a:t>
            </a:r>
            <a:endParaRPr sz="16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Цели</a:t>
            </a:r>
            <a:endParaRPr/>
          </a:p>
        </p:txBody>
      </p:sp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311700" y="1171675"/>
            <a:ext cx="84174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" sz="1600"/>
              <a:t>Поможет людям, оставшимся без зрения, самостоятельно передвигаться по миру.</a:t>
            </a:r>
            <a:endParaRPr sz="1600"/>
          </a:p>
          <a:p>
            <a:pPr indent="-330200" lvl="0" marL="457200" rtl="0" algn="l">
              <a:spcBef>
                <a:spcPts val="1600"/>
              </a:spcBef>
              <a:spcAft>
                <a:spcPts val="0"/>
              </a:spcAft>
              <a:buSzPts val="1600"/>
              <a:buAutoNum type="arabicPeriod"/>
            </a:pPr>
            <a:r>
              <a:rPr lang="en" sz="1600"/>
              <a:t>Прототип на Lego Mindstorms ev3 - тестирование на первых пользователях</a:t>
            </a:r>
            <a:endParaRPr sz="1600"/>
          </a:p>
          <a:p>
            <a:pPr indent="-330200" lvl="0" marL="457200" rtl="0" algn="l">
              <a:spcBef>
                <a:spcPts val="1600"/>
              </a:spcBef>
              <a:spcAft>
                <a:spcPts val="1600"/>
              </a:spcAft>
              <a:buSzPts val="1600"/>
              <a:buAutoNum type="arabicPeriod"/>
            </a:pPr>
            <a:r>
              <a:rPr lang="en" sz="1600"/>
              <a:t>Для массового распространения будет переделан на Arduino, чтобы сделать его легким, маленьким, эффективным и дешёвым.</a:t>
            </a:r>
            <a:endParaRPr sz="1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Технология</a:t>
            </a:r>
            <a:endParaRPr/>
          </a:p>
        </p:txBody>
      </p:sp>
      <p:sp>
        <p:nvSpPr>
          <p:cNvPr id="72" name="Google Shape;72;p15"/>
          <p:cNvSpPr txBox="1"/>
          <p:nvPr>
            <p:ph idx="1" type="body"/>
          </p:nvPr>
        </p:nvSpPr>
        <p:spPr>
          <a:xfrm>
            <a:off x="311700" y="1171675"/>
            <a:ext cx="84174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" sz="1600"/>
              <a:t>Режимы звука и вибрации переключаются в реальном времени. Алгоритм проверяет кнопки на каждом шаге.</a:t>
            </a:r>
            <a:endParaRPr sz="1600"/>
          </a:p>
          <a:p>
            <a:pPr indent="-330200" lvl="0" marL="457200" rtl="0" algn="l">
              <a:spcBef>
                <a:spcPts val="1600"/>
              </a:spcBef>
              <a:spcAft>
                <a:spcPts val="0"/>
              </a:spcAft>
              <a:buSzPts val="1600"/>
              <a:buAutoNum type="arabicPeriod"/>
            </a:pPr>
            <a:r>
              <a:rPr lang="en" sz="1600"/>
              <a:t>Для звукового режима считает частоту по формуле 64000/расстояние в см, издаёт писк на время 0.01 секунды.</a:t>
            </a:r>
            <a:endParaRPr sz="1600"/>
          </a:p>
          <a:p>
            <a:pPr indent="-330200" lvl="0" marL="457200" rtl="0" algn="l">
              <a:spcBef>
                <a:spcPts val="1600"/>
              </a:spcBef>
              <a:spcAft>
                <a:spcPts val="0"/>
              </a:spcAft>
              <a:buSzPts val="1600"/>
              <a:buAutoNum type="arabicPeriod"/>
            </a:pPr>
            <a:r>
              <a:rPr lang="en" sz="1600"/>
              <a:t>Для вибрационного режима робот делает задержку на (расстояние/400) секунды, и, если расстояние меньше 240 см, поворачивает мотор на 10 градусов с полной мощностью и резко останавливает его, создавая вибрацию.</a:t>
            </a:r>
            <a:endParaRPr sz="1600"/>
          </a:p>
          <a:p>
            <a:pPr indent="-330200" lvl="0" marL="457200" rtl="0" algn="l">
              <a:spcBef>
                <a:spcPts val="1600"/>
              </a:spcBef>
              <a:spcAft>
                <a:spcPts val="0"/>
              </a:spcAft>
              <a:buSzPts val="1600"/>
              <a:buAutoNum type="arabicPeriod"/>
            </a:pPr>
            <a:r>
              <a:rPr lang="en" sz="1600"/>
              <a:t>Сейчас опирается только на данные ультразвукового сенсора.</a:t>
            </a:r>
            <a:endParaRPr sz="1600"/>
          </a:p>
          <a:p>
            <a:pPr indent="-330200" lvl="0" marL="457200" rtl="0" algn="l">
              <a:spcBef>
                <a:spcPts val="1600"/>
              </a:spcBef>
              <a:spcAft>
                <a:spcPts val="1600"/>
              </a:spcAft>
              <a:buSzPts val="1600"/>
              <a:buAutoNum type="arabicPeriod"/>
            </a:pPr>
            <a:r>
              <a:rPr lang="en" sz="1600"/>
              <a:t>Для повышения устойчивости будет добавлен ещё ИК сенсор</a:t>
            </a:r>
            <a:endParaRPr sz="1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3000" y="0"/>
            <a:ext cx="6857999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aperback">
  <a:themeElements>
    <a:clrScheme name="Paperback">
      <a:dk1>
        <a:srgbClr val="000000"/>
      </a:dk1>
      <a:lt1>
        <a:srgbClr val="FFFFFF"/>
      </a:lt1>
      <a:dk2>
        <a:srgbClr val="00695C"/>
      </a:dk2>
      <a:lt2>
        <a:srgbClr val="26A69A"/>
      </a:lt2>
      <a:accent1>
        <a:srgbClr val="FFFBF0"/>
      </a:accent1>
      <a:accent2>
        <a:srgbClr val="B7B7B7"/>
      </a:accent2>
      <a:accent3>
        <a:srgbClr val="FB8C00"/>
      </a:accent3>
      <a:accent4>
        <a:srgbClr val="80CBC4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