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11"/>
  </p:notesMasterIdLst>
  <p:sldIdLst>
    <p:sldId id="256" r:id="rId2"/>
    <p:sldId id="258" r:id="rId3"/>
    <p:sldId id="257" r:id="rId4"/>
    <p:sldId id="259" r:id="rId5"/>
    <p:sldId id="260" r:id="rId6"/>
    <p:sldId id="266" r:id="rId7"/>
    <p:sldId id="261" r:id="rId8"/>
    <p:sldId id="267"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дрей Гущин" initials="АГ" lastIdx="1" clrIdx="0">
    <p:extLst>
      <p:ext uri="{19B8F6BF-5375-455C-9EA6-DF929625EA0E}">
        <p15:presenceInfo xmlns:p15="http://schemas.microsoft.com/office/powerpoint/2012/main" userId="b5b6eff051ff4e7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B59558-E68F-4876-A5D2-2063F706613B}" type="datetimeFigureOut">
              <a:rPr lang="ru-RU" smtClean="0"/>
              <a:t>05.11.2019</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1A44A-52C0-4185-9A18-2123D3C305F8}" type="slidenum">
              <a:rPr lang="ru-RU" smtClean="0"/>
              <a:t>‹#›</a:t>
            </a:fld>
            <a:endParaRPr lang="ru-RU" dirty="0"/>
          </a:p>
        </p:txBody>
      </p:sp>
    </p:spTree>
    <p:extLst>
      <p:ext uri="{BB962C8B-B14F-4D97-AF65-F5344CB8AC3E}">
        <p14:creationId xmlns:p14="http://schemas.microsoft.com/office/powerpoint/2010/main" val="3169882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a:p>
            <a:endParaRPr lang="ru-RU" dirty="0"/>
          </a:p>
        </p:txBody>
      </p:sp>
      <p:sp>
        <p:nvSpPr>
          <p:cNvPr id="4" name="Номер слайда 3"/>
          <p:cNvSpPr>
            <a:spLocks noGrp="1"/>
          </p:cNvSpPr>
          <p:nvPr>
            <p:ph type="sldNum" sz="quarter" idx="5"/>
          </p:nvPr>
        </p:nvSpPr>
        <p:spPr/>
        <p:txBody>
          <a:bodyPr/>
          <a:lstStyle/>
          <a:p>
            <a:fld id="{C681A44A-52C0-4185-9A18-2123D3C305F8}" type="slidenum">
              <a:rPr lang="ru-RU" smtClean="0"/>
              <a:t>1</a:t>
            </a:fld>
            <a:endParaRPr lang="ru-RU" dirty="0"/>
          </a:p>
        </p:txBody>
      </p:sp>
    </p:spTree>
    <p:extLst>
      <p:ext uri="{BB962C8B-B14F-4D97-AF65-F5344CB8AC3E}">
        <p14:creationId xmlns:p14="http://schemas.microsoft.com/office/powerpoint/2010/main" val="12107760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D2E5375A-DD72-4930-A724-31E9F9179D07}" type="datetimeFigureOut">
              <a:rPr lang="ru-RU" smtClean="0"/>
              <a:t>05.11.2019</a:t>
            </a:fld>
            <a:endParaRPr lang="ru-RU" dirty="0"/>
          </a:p>
        </p:txBody>
      </p:sp>
      <p:sp>
        <p:nvSpPr>
          <p:cNvPr id="5" name="Footer Placeholder 4"/>
          <p:cNvSpPr>
            <a:spLocks noGrp="1"/>
          </p:cNvSpPr>
          <p:nvPr>
            <p:ph type="ftr" sz="quarter" idx="11"/>
          </p:nvPr>
        </p:nvSpPr>
        <p:spPr>
          <a:xfrm>
            <a:off x="1371600" y="4323845"/>
            <a:ext cx="6400800" cy="365125"/>
          </a:xfrm>
        </p:spPr>
        <p:txBody>
          <a:bodyPr/>
          <a:lstStyle/>
          <a:p>
            <a:endParaRPr lang="ru-RU" dirty="0"/>
          </a:p>
        </p:txBody>
      </p:sp>
      <p:sp>
        <p:nvSpPr>
          <p:cNvPr id="6" name="Slide Number Placeholder 5"/>
          <p:cNvSpPr>
            <a:spLocks noGrp="1"/>
          </p:cNvSpPr>
          <p:nvPr>
            <p:ph type="sldNum" sz="quarter" idx="12"/>
          </p:nvPr>
        </p:nvSpPr>
        <p:spPr>
          <a:xfrm>
            <a:off x="8077200" y="1430866"/>
            <a:ext cx="2743200" cy="365125"/>
          </a:xfrm>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4134701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3466257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ru-RU"/>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D2E5375A-DD72-4930-A724-31E9F9179D07}" type="datetimeFigureOut">
              <a:rPr lang="ru-RU" smtClean="0"/>
              <a:t>05.11.2019</a:t>
            </a:fld>
            <a:endParaRPr lang="ru-RU" dirty="0"/>
          </a:p>
        </p:txBody>
      </p:sp>
      <p:sp>
        <p:nvSpPr>
          <p:cNvPr id="5" name="Footer Placeholder 4"/>
          <p:cNvSpPr>
            <a:spLocks noGrp="1"/>
          </p:cNvSpPr>
          <p:nvPr>
            <p:ph type="ftr" sz="quarter" idx="11"/>
          </p:nvPr>
        </p:nvSpPr>
        <p:spPr>
          <a:xfrm>
            <a:off x="685800" y="381001"/>
            <a:ext cx="6991492" cy="364065"/>
          </a:xfrm>
        </p:spPr>
        <p:txBody>
          <a:bodyPr/>
          <a:lstStyle/>
          <a:p>
            <a:endParaRPr lang="ru-RU" dirty="0"/>
          </a:p>
        </p:txBody>
      </p:sp>
      <p:sp>
        <p:nvSpPr>
          <p:cNvPr id="6" name="Slide Number Placeholder 5"/>
          <p:cNvSpPr>
            <a:spLocks noGrp="1"/>
          </p:cNvSpPr>
          <p:nvPr>
            <p:ph type="sldNum" sz="quarter" idx="12"/>
          </p:nvPr>
        </p:nvSpPr>
        <p:spPr>
          <a:xfrm>
            <a:off x="10862452" y="381000"/>
            <a:ext cx="643748" cy="365125"/>
          </a:xfrm>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3175061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992328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22662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3024186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1486624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236057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1465203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228718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2E5375A-DD72-4930-A724-31E9F9179D07}" type="datetimeFigureOut">
              <a:rPr lang="ru-RU" smtClean="0"/>
              <a:t>05.11.2019</a:t>
            </a:fld>
            <a:endParaRPr lang="ru-RU" dirty="0"/>
          </a:p>
        </p:txBody>
      </p:sp>
      <p:sp>
        <p:nvSpPr>
          <p:cNvPr id="6" name="Footer Placeholder 5"/>
          <p:cNvSpPr>
            <a:spLocks noGrp="1"/>
          </p:cNvSpPr>
          <p:nvPr>
            <p:ph type="ftr" sz="quarter" idx="11"/>
          </p:nvPr>
        </p:nvSpPr>
        <p:spPr>
          <a:xfrm>
            <a:off x="685800" y="379941"/>
            <a:ext cx="6991492" cy="365125"/>
          </a:xfrm>
        </p:spPr>
        <p:txBody>
          <a:bodyPr/>
          <a:lstStyle/>
          <a:p>
            <a:endParaRPr lang="ru-RU" dirty="0"/>
          </a:p>
        </p:txBody>
      </p:sp>
      <p:sp>
        <p:nvSpPr>
          <p:cNvPr id="7" name="Slide Number Placeholder 6"/>
          <p:cNvSpPr>
            <a:spLocks noGrp="1"/>
          </p:cNvSpPr>
          <p:nvPr>
            <p:ph type="sldNum" sz="quarter" idx="12"/>
          </p:nvPr>
        </p:nvSpPr>
        <p:spPr>
          <a:xfrm>
            <a:off x="10862452" y="381000"/>
            <a:ext cx="643748" cy="365125"/>
          </a:xfrm>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517093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2E5375A-DD72-4930-A724-31E9F9179D07}" type="datetimeFigureOut">
              <a:rPr lang="ru-RU" smtClean="0"/>
              <a:t>05.11.2019</a:t>
            </a:fld>
            <a:endParaRPr lang="ru-RU" dirty="0"/>
          </a:p>
        </p:txBody>
      </p:sp>
      <p:sp>
        <p:nvSpPr>
          <p:cNvPr id="6" name="Footer Placeholder 5"/>
          <p:cNvSpPr>
            <a:spLocks noGrp="1"/>
          </p:cNvSpPr>
          <p:nvPr>
            <p:ph type="ftr" sz="quarter" idx="11"/>
          </p:nvPr>
        </p:nvSpPr>
        <p:spPr>
          <a:xfrm>
            <a:off x="685800" y="379941"/>
            <a:ext cx="6991492" cy="365125"/>
          </a:xfrm>
        </p:spPr>
        <p:txBody>
          <a:bodyPr/>
          <a:lstStyle/>
          <a:p>
            <a:endParaRPr lang="ru-RU" dirty="0"/>
          </a:p>
        </p:txBody>
      </p:sp>
      <p:sp>
        <p:nvSpPr>
          <p:cNvPr id="7" name="Slide Number Placeholder 6"/>
          <p:cNvSpPr>
            <a:spLocks noGrp="1"/>
          </p:cNvSpPr>
          <p:nvPr>
            <p:ph type="sldNum" sz="quarter" idx="12"/>
          </p:nvPr>
        </p:nvSpPr>
        <p:spPr>
          <a:xfrm>
            <a:off x="10862452" y="381000"/>
            <a:ext cx="643748" cy="365125"/>
          </a:xfrm>
        </p:spPr>
        <p:txBody>
          <a:bodyPr/>
          <a:lstStyle/>
          <a:p>
            <a:fld id="{332C5532-F899-4DC0-8C18-F2648C9F85E6}" type="slidenum">
              <a:rPr lang="ru-RU" smtClean="0"/>
              <a:t>‹#›</a:t>
            </a:fld>
            <a:endParaRPr lang="ru-RU"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3795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D2E5375A-DD72-4930-A724-31E9F9179D07}" type="datetimeFigureOut">
              <a:rPr lang="ru-RU" smtClean="0"/>
              <a:t>05.11.2019</a:t>
            </a:fld>
            <a:endParaRPr lang="ru-RU" dirty="0"/>
          </a:p>
        </p:txBody>
      </p:sp>
      <p:sp>
        <p:nvSpPr>
          <p:cNvPr id="6" name="Footer Placeholder 5"/>
          <p:cNvSpPr>
            <a:spLocks noGrp="1"/>
          </p:cNvSpPr>
          <p:nvPr>
            <p:ph type="ftr" sz="quarter" idx="11"/>
          </p:nvPr>
        </p:nvSpPr>
        <p:spPr>
          <a:xfrm>
            <a:off x="685800" y="378883"/>
            <a:ext cx="6991492" cy="365125"/>
          </a:xfrm>
        </p:spPr>
        <p:txBody>
          <a:bodyPr/>
          <a:lstStyle/>
          <a:p>
            <a:endParaRPr lang="ru-RU" dirty="0"/>
          </a:p>
        </p:txBody>
      </p:sp>
      <p:sp>
        <p:nvSpPr>
          <p:cNvPr id="7" name="Slide Number Placeholder 6"/>
          <p:cNvSpPr>
            <a:spLocks noGrp="1"/>
          </p:cNvSpPr>
          <p:nvPr>
            <p:ph type="sldNum" sz="quarter" idx="12"/>
          </p:nvPr>
        </p:nvSpPr>
        <p:spPr>
          <a:xfrm>
            <a:off x="10862452" y="381000"/>
            <a:ext cx="643748" cy="365125"/>
          </a:xfrm>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60728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794698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1724796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2E5375A-DD72-4930-A724-31E9F9179D07}" type="datetimeFigureOut">
              <a:rPr lang="ru-RU" smtClean="0"/>
              <a:t>05.11.2019</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4162435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D2E5375A-DD72-4930-A724-31E9F9179D07}" type="datetimeFigureOut">
              <a:rPr lang="ru-RU" smtClean="0"/>
              <a:t>05.11.2019</a:t>
            </a:fld>
            <a:endParaRPr lang="ru-RU" dirty="0"/>
          </a:p>
        </p:txBody>
      </p:sp>
      <p:sp>
        <p:nvSpPr>
          <p:cNvPr id="5" name="Footer Placeholder 4"/>
          <p:cNvSpPr>
            <a:spLocks noGrp="1"/>
          </p:cNvSpPr>
          <p:nvPr>
            <p:ph type="ftr" sz="quarter" idx="11"/>
          </p:nvPr>
        </p:nvSpPr>
        <p:spPr>
          <a:xfrm>
            <a:off x="685800" y="381000"/>
            <a:ext cx="6991492" cy="365125"/>
          </a:xfrm>
        </p:spPr>
        <p:txBody>
          <a:bodyPr/>
          <a:lstStyle/>
          <a:p>
            <a:endParaRPr lang="ru-RU" dirty="0"/>
          </a:p>
        </p:txBody>
      </p:sp>
      <p:sp>
        <p:nvSpPr>
          <p:cNvPr id="6" name="Slide Number Placeholder 5"/>
          <p:cNvSpPr>
            <a:spLocks noGrp="1"/>
          </p:cNvSpPr>
          <p:nvPr>
            <p:ph type="sldNum" sz="quarter" idx="12"/>
          </p:nvPr>
        </p:nvSpPr>
        <p:spPr>
          <a:xfrm>
            <a:off x="10862452" y="381000"/>
            <a:ext cx="643748" cy="365125"/>
          </a:xfrm>
        </p:spPr>
        <p:txBody>
          <a:bodyPr/>
          <a:lstStyle/>
          <a:p>
            <a:fld id="{332C5532-F899-4DC0-8C18-F2648C9F85E6}" type="slidenum">
              <a:rPr lang="ru-RU" smtClean="0"/>
              <a:t>‹#›</a:t>
            </a:fld>
            <a:endParaRPr lang="ru-RU" dirty="0"/>
          </a:p>
        </p:txBody>
      </p:sp>
    </p:spTree>
    <p:extLst>
      <p:ext uri="{BB962C8B-B14F-4D97-AF65-F5344CB8AC3E}">
        <p14:creationId xmlns:p14="http://schemas.microsoft.com/office/powerpoint/2010/main" val="2696901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2E5375A-DD72-4930-A724-31E9F9179D07}" type="datetimeFigureOut">
              <a:rPr lang="ru-RU" smtClean="0"/>
              <a:t>05.11.2019</a:t>
            </a:fld>
            <a:endParaRPr lang="ru-RU"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32C5532-F899-4DC0-8C18-F2648C9F85E6}" type="slidenum">
              <a:rPr lang="ru-RU" smtClean="0"/>
              <a:t>‹#›</a:t>
            </a:fld>
            <a:endParaRPr lang="ru-RU" dirty="0"/>
          </a:p>
        </p:txBody>
      </p:sp>
    </p:spTree>
    <p:extLst>
      <p:ext uri="{BB962C8B-B14F-4D97-AF65-F5344CB8AC3E}">
        <p14:creationId xmlns:p14="http://schemas.microsoft.com/office/powerpoint/2010/main" val="4189072251"/>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gif"/><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67F3FD-47A8-43FA-B71C-E5C557D6EB71}"/>
              </a:ext>
            </a:extLst>
          </p:cNvPr>
          <p:cNvSpPr>
            <a:spLocks noGrp="1"/>
          </p:cNvSpPr>
          <p:nvPr>
            <p:ph type="ctrTitle"/>
          </p:nvPr>
        </p:nvSpPr>
        <p:spPr>
          <a:xfrm>
            <a:off x="1161876" y="1574573"/>
            <a:ext cx="9448800" cy="1825096"/>
          </a:xfrm>
        </p:spPr>
        <p:txBody>
          <a:bodyPr>
            <a:normAutofit fontScale="90000"/>
          </a:bodyPr>
          <a:lstStyle/>
          <a:p>
            <a:pPr algn="ctr"/>
            <a:r>
              <a:rPr lang="ru-RU" b="1" dirty="0">
                <a:effectLst>
                  <a:outerShdw blurRad="38100" dist="38100" dir="2700000" algn="tl">
                    <a:srgbClr val="000000">
                      <a:alpha val="43137"/>
                    </a:srgbClr>
                  </a:outerShdw>
                </a:effectLst>
              </a:rPr>
              <a:t>Макет линии контроля качества окраски</a:t>
            </a:r>
          </a:p>
        </p:txBody>
      </p:sp>
      <p:sp>
        <p:nvSpPr>
          <p:cNvPr id="3" name="Подзаголовок 2">
            <a:extLst>
              <a:ext uri="{FF2B5EF4-FFF2-40B4-BE49-F238E27FC236}">
                <a16:creationId xmlns:a16="http://schemas.microsoft.com/office/drawing/2014/main" id="{06A07CFE-95BB-4340-AB1E-684A8EF8FFD0}"/>
              </a:ext>
            </a:extLst>
          </p:cNvPr>
          <p:cNvSpPr>
            <a:spLocks noGrp="1"/>
          </p:cNvSpPr>
          <p:nvPr>
            <p:ph type="subTitle" idx="1"/>
          </p:nvPr>
        </p:nvSpPr>
        <p:spPr>
          <a:xfrm>
            <a:off x="2845294" y="3845264"/>
            <a:ext cx="9448800" cy="1921311"/>
          </a:xfrm>
        </p:spPr>
        <p:txBody>
          <a:bodyPr>
            <a:normAutofit/>
          </a:bodyPr>
          <a:lstStyle/>
          <a:p>
            <a:r>
              <a:rPr lang="ru-RU" dirty="0"/>
              <a:t>Автор:  Максим Гущин , 9  лет, 3 класс</a:t>
            </a:r>
          </a:p>
          <a:p>
            <a:r>
              <a:rPr lang="ru-RU" dirty="0"/>
              <a:t>Коллектив: «Введение в робототехнику» </a:t>
            </a:r>
          </a:p>
          <a:p>
            <a:r>
              <a:rPr lang="ru-RU" dirty="0"/>
              <a:t>ГБУ ДО ДДЮТ Фрунзенского района</a:t>
            </a:r>
          </a:p>
          <a:p>
            <a:r>
              <a:rPr lang="ru-RU" dirty="0"/>
              <a:t>Педагог: Строгова В.Н.</a:t>
            </a:r>
          </a:p>
          <a:p>
            <a:endParaRPr lang="ru-RU" dirty="0"/>
          </a:p>
        </p:txBody>
      </p:sp>
      <p:pic>
        <p:nvPicPr>
          <p:cNvPr id="8" name="Рисунок 7">
            <a:extLst>
              <a:ext uri="{FF2B5EF4-FFF2-40B4-BE49-F238E27FC236}">
                <a16:creationId xmlns:a16="http://schemas.microsoft.com/office/drawing/2014/main" id="{5E905B50-016F-45AB-8F4D-AFF14AB04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5432" y="0"/>
            <a:ext cx="1116568" cy="1034503"/>
          </a:xfrm>
          <a:prstGeom prst="rect">
            <a:avLst/>
          </a:prstGeom>
        </p:spPr>
      </p:pic>
    </p:spTree>
    <p:extLst>
      <p:ext uri="{BB962C8B-B14F-4D97-AF65-F5344CB8AC3E}">
        <p14:creationId xmlns:p14="http://schemas.microsoft.com/office/powerpoint/2010/main" val="59833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509AA6-E903-470F-82DC-B64E8F8BFD94}"/>
              </a:ext>
            </a:extLst>
          </p:cNvPr>
          <p:cNvSpPr>
            <a:spLocks noGrp="1"/>
          </p:cNvSpPr>
          <p:nvPr>
            <p:ph type="title"/>
          </p:nvPr>
        </p:nvSpPr>
        <p:spPr>
          <a:xfrm>
            <a:off x="2664780" y="449879"/>
            <a:ext cx="8610600" cy="1293028"/>
          </a:xfrm>
        </p:spPr>
        <p:txBody>
          <a:bodyPr>
            <a:normAutofit/>
          </a:bodyPr>
          <a:lstStyle/>
          <a:p>
            <a:r>
              <a:rPr lang="ru-RU" b="1" dirty="0">
                <a:effectLst>
                  <a:outerShdw blurRad="38100" dist="38100" dir="2700000" algn="tl">
                    <a:srgbClr val="000000">
                      <a:alpha val="43137"/>
                    </a:srgbClr>
                  </a:outerShdw>
                </a:effectLst>
              </a:rPr>
              <a:t>Актуальность проекта</a:t>
            </a:r>
          </a:p>
        </p:txBody>
      </p:sp>
      <p:sp>
        <p:nvSpPr>
          <p:cNvPr id="3" name="Объект 2">
            <a:extLst>
              <a:ext uri="{FF2B5EF4-FFF2-40B4-BE49-F238E27FC236}">
                <a16:creationId xmlns:a16="http://schemas.microsoft.com/office/drawing/2014/main" id="{79B87EE8-E76C-443E-A2BC-F50129E72CD5}"/>
              </a:ext>
            </a:extLst>
          </p:cNvPr>
          <p:cNvSpPr>
            <a:spLocks noGrp="1"/>
          </p:cNvSpPr>
          <p:nvPr>
            <p:ph idx="1"/>
          </p:nvPr>
        </p:nvSpPr>
        <p:spPr>
          <a:xfrm>
            <a:off x="712434" y="1963741"/>
            <a:ext cx="10820400" cy="3567047"/>
          </a:xfrm>
        </p:spPr>
        <p:txBody>
          <a:bodyPr>
            <a:normAutofit/>
          </a:bodyPr>
          <a:lstStyle/>
          <a:p>
            <a:pPr marL="0" indent="0" algn="ctr">
              <a:buNone/>
            </a:pPr>
            <a:endParaRPr lang="ru-RU" dirty="0"/>
          </a:p>
          <a:p>
            <a:pPr marL="0" indent="0" algn="just">
              <a:buNone/>
            </a:pPr>
            <a:r>
              <a:rPr lang="ru-RU" sz="3200" dirty="0"/>
              <a:t>«Макет линии контроля качества окраски», может быть использован на любом автоматизированном производстве для контроля качества окраски деталей. Это может быть автозавод или фабрика по производству мебели или детских игрушек, т.е. много где.</a:t>
            </a:r>
          </a:p>
          <a:p>
            <a:pPr marL="0" indent="0" algn="ctr">
              <a:buNone/>
            </a:pPr>
            <a:endParaRPr lang="ru-RU" dirty="0"/>
          </a:p>
        </p:txBody>
      </p:sp>
    </p:spTree>
    <p:extLst>
      <p:ext uri="{BB962C8B-B14F-4D97-AF65-F5344CB8AC3E}">
        <p14:creationId xmlns:p14="http://schemas.microsoft.com/office/powerpoint/2010/main" val="4192915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6E929C-320B-4467-8CED-5215E25D1C81}"/>
              </a:ext>
            </a:extLst>
          </p:cNvPr>
          <p:cNvSpPr>
            <a:spLocks noGrp="1"/>
          </p:cNvSpPr>
          <p:nvPr>
            <p:ph type="title"/>
          </p:nvPr>
        </p:nvSpPr>
        <p:spPr>
          <a:xfrm>
            <a:off x="949105" y="311699"/>
            <a:ext cx="8610600" cy="1293028"/>
          </a:xfrm>
        </p:spPr>
        <p:txBody>
          <a:bodyPr>
            <a:normAutofit/>
          </a:bodyPr>
          <a:lstStyle/>
          <a:p>
            <a:r>
              <a:rPr lang="ru-RU" b="1" dirty="0">
                <a:effectLst>
                  <a:outerShdw blurRad="38100" dist="38100" dir="2700000" algn="tl">
                    <a:srgbClr val="000000">
                      <a:alpha val="43137"/>
                    </a:srgbClr>
                  </a:outerShdw>
                </a:effectLst>
              </a:rPr>
              <a:t>Цель и Задачи</a:t>
            </a:r>
          </a:p>
        </p:txBody>
      </p:sp>
      <p:sp>
        <p:nvSpPr>
          <p:cNvPr id="3" name="Объект 2">
            <a:extLst>
              <a:ext uri="{FF2B5EF4-FFF2-40B4-BE49-F238E27FC236}">
                <a16:creationId xmlns:a16="http://schemas.microsoft.com/office/drawing/2014/main" id="{49A0C2B4-924C-4EDA-BADC-187B2C48F7AC}"/>
              </a:ext>
            </a:extLst>
          </p:cNvPr>
          <p:cNvSpPr>
            <a:spLocks noGrp="1"/>
          </p:cNvSpPr>
          <p:nvPr>
            <p:ph idx="1"/>
          </p:nvPr>
        </p:nvSpPr>
        <p:spPr>
          <a:xfrm>
            <a:off x="685800" y="1740023"/>
            <a:ext cx="10820400" cy="5007005"/>
          </a:xfrm>
        </p:spPr>
        <p:txBody>
          <a:bodyPr>
            <a:noAutofit/>
          </a:bodyPr>
          <a:lstStyle/>
          <a:p>
            <a:pPr marL="0" indent="0">
              <a:buNone/>
            </a:pPr>
            <a:r>
              <a:rPr lang="ru-RU" sz="3200" dirty="0"/>
              <a:t>Цель: « Создать робота сортирующего детали »                                                     </a:t>
            </a:r>
          </a:p>
          <a:p>
            <a:pPr marL="0" indent="0">
              <a:buNone/>
            </a:pPr>
            <a:r>
              <a:rPr lang="ru-RU" sz="3200" dirty="0"/>
              <a:t>Задачи:</a:t>
            </a:r>
          </a:p>
          <a:p>
            <a:pPr marL="457200" indent="-457200">
              <a:buFont typeface="+mj-lt"/>
              <a:buAutoNum type="arabicPeriod"/>
            </a:pPr>
            <a:r>
              <a:rPr lang="ru-RU" sz="3200" dirty="0"/>
              <a:t>Придумать робота.</a:t>
            </a:r>
          </a:p>
          <a:p>
            <a:pPr marL="457200" indent="-457200">
              <a:buFont typeface="+mj-lt"/>
              <a:buAutoNum type="arabicPeriod"/>
            </a:pPr>
            <a:r>
              <a:rPr lang="ru-RU" sz="3200" dirty="0"/>
              <a:t>Сделать эскиз и чертёж модели.</a:t>
            </a:r>
          </a:p>
          <a:p>
            <a:pPr marL="457200" indent="-457200">
              <a:buFont typeface="+mj-lt"/>
              <a:buAutoNum type="arabicPeriod"/>
            </a:pPr>
            <a:r>
              <a:rPr lang="ru-RU" sz="3200" dirty="0"/>
              <a:t>Подобрать детали из</a:t>
            </a:r>
            <a:r>
              <a:rPr lang="en-US" sz="3200" dirty="0"/>
              <a:t> LEGO MINDSTORMS EV3</a:t>
            </a:r>
            <a:r>
              <a:rPr lang="ru-RU" sz="3200" dirty="0"/>
              <a:t>.</a:t>
            </a:r>
          </a:p>
          <a:p>
            <a:pPr marL="457200" indent="-457200">
              <a:buFont typeface="+mj-lt"/>
              <a:buAutoNum type="arabicPeriod"/>
            </a:pPr>
            <a:r>
              <a:rPr lang="ru-RU" sz="3200" dirty="0"/>
              <a:t>Сконструировать и запрограммировать робота.</a:t>
            </a:r>
          </a:p>
          <a:p>
            <a:pPr marL="457200" indent="-457200">
              <a:buFont typeface="+mj-lt"/>
              <a:buAutoNum type="arabicPeriod"/>
            </a:pPr>
            <a:r>
              <a:rPr lang="ru-RU" sz="3200" dirty="0"/>
              <a:t>Подготовить презентацию.</a:t>
            </a:r>
          </a:p>
          <a:p>
            <a:pPr marL="457200" indent="-457200">
              <a:buFont typeface="+mj-lt"/>
              <a:buAutoNum type="arabicPeriod"/>
            </a:pPr>
            <a:r>
              <a:rPr lang="ru-RU" sz="3200" dirty="0"/>
              <a:t>Сделать доклад.</a:t>
            </a:r>
          </a:p>
          <a:p>
            <a:pPr marL="457200" indent="-457200">
              <a:buFont typeface="+mj-lt"/>
              <a:buAutoNum type="arabicPeriod"/>
            </a:pPr>
            <a:r>
              <a:rPr lang="ru-RU" sz="3200" dirty="0"/>
              <a:t>Оценить работу.</a:t>
            </a:r>
          </a:p>
        </p:txBody>
      </p:sp>
    </p:spTree>
    <p:extLst>
      <p:ext uri="{BB962C8B-B14F-4D97-AF65-F5344CB8AC3E}">
        <p14:creationId xmlns:p14="http://schemas.microsoft.com/office/powerpoint/2010/main" val="1444662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5699" y="1906480"/>
            <a:ext cx="10820400" cy="5226727"/>
          </a:xfrm>
        </p:spPr>
        <p:txBody>
          <a:bodyPr>
            <a:normAutofit/>
          </a:bodyPr>
          <a:lstStyle/>
          <a:p>
            <a:pPr marL="0" indent="0">
              <a:buNone/>
            </a:pPr>
            <a:r>
              <a:rPr lang="ru-RU" dirty="0"/>
              <a:t>      </a:t>
            </a:r>
            <a:r>
              <a:rPr lang="ru-RU" sz="3000" dirty="0"/>
              <a:t>В проекте «Макет линии контроля качества окраски» использованы:</a:t>
            </a:r>
          </a:p>
          <a:p>
            <a:pPr marL="457200" indent="-457200">
              <a:buFont typeface="+mj-lt"/>
              <a:buAutoNum type="arabicPeriod"/>
            </a:pPr>
            <a:r>
              <a:rPr lang="ru-RU" sz="3000" dirty="0"/>
              <a:t>Блок EV3  1 шт.</a:t>
            </a:r>
          </a:p>
          <a:p>
            <a:pPr marL="0" indent="0">
              <a:buNone/>
            </a:pPr>
            <a:r>
              <a:rPr lang="ru-RU" sz="3000" dirty="0"/>
              <a:t>2.  Датчик касания  1 шт.</a:t>
            </a:r>
          </a:p>
          <a:p>
            <a:pPr marL="457200" indent="-457200">
              <a:buFont typeface="+mj-lt"/>
              <a:buAutoNum type="arabicPeriod"/>
            </a:pPr>
            <a:r>
              <a:rPr lang="ru-RU" sz="3000" dirty="0"/>
              <a:t>Датчик цвета  1 шт.</a:t>
            </a:r>
          </a:p>
          <a:p>
            <a:pPr marL="457200" indent="-457200">
              <a:buFont typeface="+mj-lt"/>
              <a:buAutoNum type="arabicPeriod"/>
            </a:pPr>
            <a:r>
              <a:rPr lang="ru-RU" sz="3000" dirty="0"/>
              <a:t>Большой мотор 1 шт.</a:t>
            </a:r>
          </a:p>
          <a:p>
            <a:pPr marL="457200" indent="-457200">
              <a:buFont typeface="+mj-lt"/>
              <a:buAutoNum type="arabicPeriod"/>
            </a:pPr>
            <a:r>
              <a:rPr lang="ru-RU" sz="3000" dirty="0"/>
              <a:t>Средний мотор 1 шт.</a:t>
            </a:r>
          </a:p>
          <a:p>
            <a:pPr marL="457200" indent="-457200">
              <a:buFont typeface="+mj-lt"/>
              <a:buAutoNum type="arabicPeriod"/>
            </a:pPr>
            <a:r>
              <a:rPr lang="ru-RU" sz="3000" dirty="0"/>
              <a:t>Коническая зубчатая передача</a:t>
            </a:r>
          </a:p>
          <a:p>
            <a:pPr marL="457200" indent="-457200">
              <a:buFont typeface="+mj-lt"/>
              <a:buAutoNum type="arabicPeriod"/>
            </a:pPr>
            <a:r>
              <a:rPr lang="ru-RU" sz="3000" dirty="0"/>
              <a:t>Детали из набора LEGO MINDSTORMS.</a:t>
            </a:r>
            <a:r>
              <a:rPr lang="en-US" sz="3000" dirty="0"/>
              <a:t>(45544)</a:t>
            </a:r>
            <a:endParaRPr lang="ru-RU" sz="3000" dirty="0"/>
          </a:p>
        </p:txBody>
      </p:sp>
      <p:sp>
        <p:nvSpPr>
          <p:cNvPr id="2" name="Заголовок 1"/>
          <p:cNvSpPr>
            <a:spLocks noGrp="1"/>
          </p:cNvSpPr>
          <p:nvPr>
            <p:ph type="title"/>
          </p:nvPr>
        </p:nvSpPr>
        <p:spPr>
          <a:xfrm>
            <a:off x="3108664" y="338245"/>
            <a:ext cx="8610600" cy="1293028"/>
          </a:xfrm>
        </p:spPr>
        <p:txBody>
          <a:bodyPr>
            <a:normAutofit/>
          </a:bodyPr>
          <a:lstStyle/>
          <a:p>
            <a:r>
              <a:rPr lang="ru-RU" b="1" dirty="0">
                <a:effectLst>
                  <a:outerShdw blurRad="38100" dist="38100" dir="2700000" algn="tl">
                    <a:srgbClr val="000000">
                      <a:alpha val="43137"/>
                    </a:srgbClr>
                  </a:outerShdw>
                </a:effectLst>
              </a:rPr>
              <a:t>Конструкторская и технологическая проработка</a:t>
            </a:r>
          </a:p>
        </p:txBody>
      </p:sp>
      <p:pic>
        <p:nvPicPr>
          <p:cNvPr id="1028" name="Picture 4" descr="Средний сервомотор модуля EV3">
            <a:extLst>
              <a:ext uri="{FF2B5EF4-FFF2-40B4-BE49-F238E27FC236}">
                <a16:creationId xmlns:a16="http://schemas.microsoft.com/office/drawing/2014/main" id="{E7F07177-4DB7-4E43-9884-26E28E8533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1095" y="4992553"/>
            <a:ext cx="900000" cy="67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Интеллектуальный модуль EV3">
            <a:extLst>
              <a:ext uri="{FF2B5EF4-FFF2-40B4-BE49-F238E27FC236}">
                <a16:creationId xmlns:a16="http://schemas.microsoft.com/office/drawing/2014/main" id="{920E8CD2-8EA1-4AA1-B2A2-1C43BA2365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461" b="12791"/>
          <a:stretch/>
        </p:blipFill>
        <p:spPr bwMode="auto">
          <a:xfrm>
            <a:off x="4358936" y="2652009"/>
            <a:ext cx="900000" cy="6907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Большой сервомотор модуля EV3">
            <a:extLst>
              <a:ext uri="{FF2B5EF4-FFF2-40B4-BE49-F238E27FC236}">
                <a16:creationId xmlns:a16="http://schemas.microsoft.com/office/drawing/2014/main" id="{2ACF6B95-6252-4D44-A7B4-239B505AFD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8031" y="4428279"/>
            <a:ext cx="900000" cy="675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Датчик касания EV3">
            <a:extLst>
              <a:ext uri="{FF2B5EF4-FFF2-40B4-BE49-F238E27FC236}">
                <a16:creationId xmlns:a16="http://schemas.microsoft.com/office/drawing/2014/main" id="{A1C0B87D-B764-482F-A931-24C38934B6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141" t="11942" r="35364" b="7961"/>
          <a:stretch/>
        </p:blipFill>
        <p:spPr bwMode="auto">
          <a:xfrm rot="16200000">
            <a:off x="5923890" y="3042835"/>
            <a:ext cx="408230" cy="123411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Датчик цвета EV3">
            <a:extLst>
              <a:ext uri="{FF2B5EF4-FFF2-40B4-BE49-F238E27FC236}">
                <a16:creationId xmlns:a16="http://schemas.microsoft.com/office/drawing/2014/main" id="{15001DE1-D83C-4AAA-ACF7-1F168A1DCD0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573" t="12646" r="34175" b="19199"/>
          <a:stretch/>
        </p:blipFill>
        <p:spPr bwMode="auto">
          <a:xfrm>
            <a:off x="5312903" y="3784106"/>
            <a:ext cx="505128"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1A8D6C8F-E5A4-4F5B-BA3C-99B17F5A2F72}"/>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7663040" y="5501934"/>
            <a:ext cx="762238" cy="564274"/>
          </a:xfrm>
          <a:prstGeom prst="rect">
            <a:avLst/>
          </a:prstGeom>
          <a:ln>
            <a:noFill/>
          </a:ln>
          <a:effectLst>
            <a:softEdge rad="31750"/>
          </a:effectLst>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B71F07AA-5BD7-4E39-859B-C90F736455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351685">
            <a:off x="8648054" y="3933160"/>
            <a:ext cx="2596638" cy="17310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344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363DCCD-B17C-44A6-96A4-76105A8E75E2}"/>
              </a:ext>
            </a:extLst>
          </p:cNvPr>
          <p:cNvPicPr>
            <a:picLocks noChangeAspect="1"/>
          </p:cNvPicPr>
          <p:nvPr/>
        </p:nvPicPr>
        <p:blipFill rotWithShape="1">
          <a:blip r:embed="rId2"/>
          <a:srcRect l="8228" t="11392" r="7451" b="6149"/>
          <a:stretch/>
        </p:blipFill>
        <p:spPr>
          <a:xfrm>
            <a:off x="1373821" y="1331651"/>
            <a:ext cx="10062468" cy="5535227"/>
          </a:xfrm>
          <a:prstGeom prst="rect">
            <a:avLst/>
          </a:prstGeom>
        </p:spPr>
      </p:pic>
      <p:sp>
        <p:nvSpPr>
          <p:cNvPr id="2" name="Заголовок 1"/>
          <p:cNvSpPr>
            <a:spLocks noGrp="1"/>
          </p:cNvSpPr>
          <p:nvPr>
            <p:ph type="title"/>
          </p:nvPr>
        </p:nvSpPr>
        <p:spPr>
          <a:xfrm>
            <a:off x="2327429" y="462532"/>
            <a:ext cx="8610600" cy="1293028"/>
          </a:xfrm>
        </p:spPr>
        <p:txBody>
          <a:bodyPr/>
          <a:lstStyle/>
          <a:p>
            <a:r>
              <a:rPr lang="ru-RU" b="1" dirty="0">
                <a:effectLst>
                  <a:outerShdw blurRad="38100" dist="38100" dir="2700000" algn="tl">
                    <a:srgbClr val="000000">
                      <a:alpha val="43137"/>
                    </a:srgbClr>
                  </a:outerShdw>
                </a:effectLst>
              </a:rPr>
              <a:t>Эскиз модели</a:t>
            </a:r>
          </a:p>
        </p:txBody>
      </p:sp>
      <p:pic>
        <p:nvPicPr>
          <p:cNvPr id="5" name="Picture 16">
            <a:extLst>
              <a:ext uri="{FF2B5EF4-FFF2-40B4-BE49-F238E27FC236}">
                <a16:creationId xmlns:a16="http://schemas.microsoft.com/office/drawing/2014/main" id="{3CC69813-729F-482D-B1ED-ED6FED3C2F3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645285" y="3209007"/>
            <a:ext cx="762238" cy="564274"/>
          </a:xfrm>
          <a:prstGeom prst="rect">
            <a:avLst/>
          </a:prstGeom>
          <a:ln>
            <a:noFill/>
          </a:ln>
          <a:effectLst>
            <a:softEdge rad="3175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072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83DDEC-F201-4FF1-BF71-4FA77CD43F38}"/>
              </a:ext>
            </a:extLst>
          </p:cNvPr>
          <p:cNvSpPr>
            <a:spLocks noGrp="1"/>
          </p:cNvSpPr>
          <p:nvPr>
            <p:ph type="title"/>
          </p:nvPr>
        </p:nvSpPr>
        <p:spPr>
          <a:xfrm>
            <a:off x="2975499" y="382633"/>
            <a:ext cx="8610600" cy="1293028"/>
          </a:xfrm>
        </p:spPr>
        <p:txBody>
          <a:bodyPr/>
          <a:lstStyle/>
          <a:p>
            <a:r>
              <a:rPr lang="ru-RU" b="1" dirty="0">
                <a:effectLst>
                  <a:outerShdw blurRad="38100" dist="38100" dir="2700000" algn="tl">
                    <a:srgbClr val="000000">
                      <a:alpha val="43137"/>
                    </a:srgbClr>
                  </a:outerShdw>
                </a:effectLst>
              </a:rPr>
              <a:t>Описание работы модели</a:t>
            </a:r>
          </a:p>
        </p:txBody>
      </p:sp>
      <p:sp>
        <p:nvSpPr>
          <p:cNvPr id="3" name="Объект 2">
            <a:extLst>
              <a:ext uri="{FF2B5EF4-FFF2-40B4-BE49-F238E27FC236}">
                <a16:creationId xmlns:a16="http://schemas.microsoft.com/office/drawing/2014/main" id="{11EBCCE0-A7E2-426E-ABEE-9544C05EF768}"/>
              </a:ext>
            </a:extLst>
          </p:cNvPr>
          <p:cNvSpPr>
            <a:spLocks noGrp="1"/>
          </p:cNvSpPr>
          <p:nvPr>
            <p:ph idx="1"/>
          </p:nvPr>
        </p:nvSpPr>
        <p:spPr>
          <a:xfrm>
            <a:off x="605901" y="1675661"/>
            <a:ext cx="11159231" cy="4386461"/>
          </a:xfrm>
        </p:spPr>
        <p:txBody>
          <a:bodyPr>
            <a:noAutofit/>
          </a:bodyPr>
          <a:lstStyle/>
          <a:p>
            <a:pPr marL="0" indent="0" algn="ctr">
              <a:buNone/>
            </a:pPr>
            <a:r>
              <a:rPr lang="ru-RU" sz="2600" dirty="0"/>
              <a:t>Запускается большой мотор, который приводит в движение транспортную ленту. На ленту подаются детали для проверки окраски. В начале ленты установлен «дефектоскоп», роль которого в нашем проекте выполняет датчик цвета. Если окраска детали определяется, как соответствующая, деталь проходит по ленте и попадает контейнер для дальнейшей упаковки. В случае, если обнаружен дефект окраски детали, она убирается с ленты при помощи сбрасывающей руки, которая приводится в действие через коническую зубчатую передачу средним мотором. Отбракованные детали попадают в контейнер для повторной окраски или переработки.</a:t>
            </a:r>
          </a:p>
        </p:txBody>
      </p:sp>
    </p:spTree>
    <p:extLst>
      <p:ext uri="{BB962C8B-B14F-4D97-AF65-F5344CB8AC3E}">
        <p14:creationId xmlns:p14="http://schemas.microsoft.com/office/powerpoint/2010/main" val="2647819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EF528861-4711-477A-881A-BD2819B0940B}"/>
              </a:ext>
            </a:extLst>
          </p:cNvPr>
          <p:cNvPicPr>
            <a:picLocks noChangeAspect="1"/>
          </p:cNvPicPr>
          <p:nvPr/>
        </p:nvPicPr>
        <p:blipFill rotWithShape="1">
          <a:blip r:embed="rId2">
            <a:extLst>
              <a:ext uri="{28A0092B-C50C-407E-A947-70E740481C1C}">
                <a14:useLocalDpi xmlns:a14="http://schemas.microsoft.com/office/drawing/2010/main" val="0"/>
              </a:ext>
            </a:extLst>
          </a:blip>
          <a:srcRect t="1110" b="12333"/>
          <a:stretch/>
        </p:blipFill>
        <p:spPr>
          <a:xfrm>
            <a:off x="1416000" y="1289770"/>
            <a:ext cx="4680000" cy="5401173"/>
          </a:xfrm>
          <a:prstGeom prst="rect">
            <a:avLst/>
          </a:prstGeom>
          <a:ln>
            <a:noFill/>
          </a:ln>
          <a:effectLst>
            <a:softEdge rad="112500"/>
          </a:effectLst>
        </p:spPr>
      </p:pic>
      <p:sp>
        <p:nvSpPr>
          <p:cNvPr id="2" name="Заголовок 1"/>
          <p:cNvSpPr>
            <a:spLocks noGrp="1"/>
          </p:cNvSpPr>
          <p:nvPr>
            <p:ph type="title"/>
          </p:nvPr>
        </p:nvSpPr>
        <p:spPr>
          <a:xfrm>
            <a:off x="2318551" y="167057"/>
            <a:ext cx="8610600" cy="1293028"/>
          </a:xfrm>
        </p:spPr>
        <p:txBody>
          <a:bodyPr/>
          <a:lstStyle/>
          <a:p>
            <a:r>
              <a:rPr lang="ru-RU" b="1" dirty="0">
                <a:effectLst>
                  <a:outerShdw blurRad="38100" dist="38100" dir="2700000" algn="tl">
                    <a:srgbClr val="000000">
                      <a:alpha val="43137"/>
                    </a:srgbClr>
                  </a:outerShdw>
                </a:effectLst>
              </a:rPr>
              <a:t>Фотографии модели</a:t>
            </a:r>
          </a:p>
        </p:txBody>
      </p:sp>
      <p:pic>
        <p:nvPicPr>
          <p:cNvPr id="10" name="Рисунок 9">
            <a:extLst>
              <a:ext uri="{FF2B5EF4-FFF2-40B4-BE49-F238E27FC236}">
                <a16:creationId xmlns:a16="http://schemas.microsoft.com/office/drawing/2014/main" id="{7A5DBB3B-66F8-44C1-8770-B25B116DACFB}"/>
              </a:ext>
            </a:extLst>
          </p:cNvPr>
          <p:cNvPicPr>
            <a:picLocks noChangeAspect="1"/>
          </p:cNvPicPr>
          <p:nvPr/>
        </p:nvPicPr>
        <p:blipFill rotWithShape="1">
          <a:blip r:embed="rId3">
            <a:extLst>
              <a:ext uri="{28A0092B-C50C-407E-A947-70E740481C1C}">
                <a14:useLocalDpi xmlns:a14="http://schemas.microsoft.com/office/drawing/2010/main" val="0"/>
              </a:ext>
            </a:extLst>
          </a:blip>
          <a:srcRect t="9115" b="4327"/>
          <a:stretch/>
        </p:blipFill>
        <p:spPr>
          <a:xfrm>
            <a:off x="6998551" y="1289770"/>
            <a:ext cx="4680000" cy="5401173"/>
          </a:xfrm>
          <a:prstGeom prst="rect">
            <a:avLst/>
          </a:prstGeom>
          <a:ln>
            <a:noFill/>
          </a:ln>
          <a:effectLst>
            <a:softEdge rad="112500"/>
          </a:effectLst>
        </p:spPr>
      </p:pic>
    </p:spTree>
    <p:extLst>
      <p:ext uri="{BB962C8B-B14F-4D97-AF65-F5344CB8AC3E}">
        <p14:creationId xmlns:p14="http://schemas.microsoft.com/office/powerpoint/2010/main" val="110260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7934" y="183194"/>
            <a:ext cx="8610600" cy="1293028"/>
          </a:xfrm>
        </p:spPr>
        <p:txBody>
          <a:bodyPr/>
          <a:lstStyle/>
          <a:p>
            <a:r>
              <a:rPr lang="ru-RU" b="1" dirty="0">
                <a:effectLst>
                  <a:outerShdw blurRad="38100" dist="38100" dir="2700000" algn="tl">
                    <a:srgbClr val="000000">
                      <a:alpha val="43137"/>
                    </a:srgbClr>
                  </a:outerShdw>
                </a:effectLst>
              </a:rPr>
              <a:t>Фотографии модели</a:t>
            </a:r>
          </a:p>
        </p:txBody>
      </p:sp>
      <p:pic>
        <p:nvPicPr>
          <p:cNvPr id="4" name="Рисунок 3">
            <a:extLst>
              <a:ext uri="{FF2B5EF4-FFF2-40B4-BE49-F238E27FC236}">
                <a16:creationId xmlns:a16="http://schemas.microsoft.com/office/drawing/2014/main" id="{2049D5C0-E7A3-4E8C-94D1-E47D2C2A24E4}"/>
              </a:ext>
            </a:extLst>
          </p:cNvPr>
          <p:cNvPicPr>
            <a:picLocks noChangeAspect="1"/>
          </p:cNvPicPr>
          <p:nvPr/>
        </p:nvPicPr>
        <p:blipFill rotWithShape="1">
          <a:blip r:embed="rId2">
            <a:extLst>
              <a:ext uri="{28A0092B-C50C-407E-A947-70E740481C1C}">
                <a14:useLocalDpi xmlns:a14="http://schemas.microsoft.com/office/drawing/2010/main" val="0"/>
              </a:ext>
            </a:extLst>
          </a:blip>
          <a:srcRect t="9710" b="9772"/>
          <a:stretch/>
        </p:blipFill>
        <p:spPr>
          <a:xfrm>
            <a:off x="6712259" y="1080254"/>
            <a:ext cx="5143500" cy="5521912"/>
          </a:xfrm>
          <a:prstGeom prst="rect">
            <a:avLst/>
          </a:prstGeom>
          <a:ln>
            <a:noFill/>
          </a:ln>
          <a:effectLst>
            <a:softEdge rad="112500"/>
          </a:effectLst>
        </p:spPr>
      </p:pic>
      <p:pic>
        <p:nvPicPr>
          <p:cNvPr id="6" name="Рисунок 5">
            <a:extLst>
              <a:ext uri="{FF2B5EF4-FFF2-40B4-BE49-F238E27FC236}">
                <a16:creationId xmlns:a16="http://schemas.microsoft.com/office/drawing/2014/main" id="{DC1E8D68-B858-417E-839E-80A4C1466E38}"/>
              </a:ext>
            </a:extLst>
          </p:cNvPr>
          <p:cNvPicPr>
            <a:picLocks noChangeAspect="1"/>
          </p:cNvPicPr>
          <p:nvPr/>
        </p:nvPicPr>
        <p:blipFill rotWithShape="1">
          <a:blip r:embed="rId3">
            <a:extLst>
              <a:ext uri="{28A0092B-C50C-407E-A947-70E740481C1C}">
                <a14:useLocalDpi xmlns:a14="http://schemas.microsoft.com/office/drawing/2010/main" val="0"/>
              </a:ext>
            </a:extLst>
          </a:blip>
          <a:srcRect l="1586" r="2783" b="21013"/>
          <a:stretch/>
        </p:blipFill>
        <p:spPr>
          <a:xfrm>
            <a:off x="0" y="2466597"/>
            <a:ext cx="6676008" cy="4135569"/>
          </a:xfrm>
          <a:prstGeom prst="rect">
            <a:avLst/>
          </a:prstGeom>
          <a:ln>
            <a:noFill/>
          </a:ln>
          <a:effectLst>
            <a:softEdge rad="112500"/>
          </a:effectLst>
        </p:spPr>
      </p:pic>
    </p:spTree>
    <p:extLst>
      <p:ext uri="{BB962C8B-B14F-4D97-AF65-F5344CB8AC3E}">
        <p14:creationId xmlns:p14="http://schemas.microsoft.com/office/powerpoint/2010/main" val="3321168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920FEDA1-7222-4506-B49B-F26A65E454A0}"/>
              </a:ext>
            </a:extLst>
          </p:cNvPr>
          <p:cNvSpPr>
            <a:spLocks noGrp="1"/>
          </p:cNvSpPr>
          <p:nvPr>
            <p:ph type="title"/>
          </p:nvPr>
        </p:nvSpPr>
        <p:spPr>
          <a:xfrm>
            <a:off x="85817" y="2017451"/>
            <a:ext cx="12020365" cy="2823098"/>
          </a:xfrm>
        </p:spPr>
        <p:txBody>
          <a:bodyPr>
            <a:noAutofit/>
          </a:bodyPr>
          <a:lstStyle/>
          <a:p>
            <a:pPr algn="ctr"/>
            <a:r>
              <a:rPr lang="ru-RU" sz="6500" b="1" dirty="0">
                <a:effectLst>
                  <a:outerShdw blurRad="38100" dist="38100" dir="2700000" algn="tl">
                    <a:srgbClr val="000000">
                      <a:alpha val="43137"/>
                    </a:srgbClr>
                  </a:outerShdw>
                </a:effectLst>
              </a:rPr>
              <a:t>Спасибо за внимание !</a:t>
            </a:r>
          </a:p>
        </p:txBody>
      </p:sp>
      <p:pic>
        <p:nvPicPr>
          <p:cNvPr id="3076" name="Picture 4">
            <a:extLst>
              <a:ext uri="{FF2B5EF4-FFF2-40B4-BE49-F238E27FC236}">
                <a16:creationId xmlns:a16="http://schemas.microsoft.com/office/drawing/2014/main" id="{4D6DDA31-EA1D-4767-916E-3EF6D4869D3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14749" y="4400550"/>
            <a:ext cx="4762500"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255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theme/theme1.xml><?xml version="1.0" encoding="utf-8"?>
<a:theme xmlns:a="http://schemas.openxmlformats.org/drawingml/2006/main" name="След самолета">
  <a:themeElements>
    <a:clrScheme name="След самолета">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След самолета">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След самолета</Template>
  <TotalTime>340</TotalTime>
  <Words>282</Words>
  <Application>Microsoft Office PowerPoint</Application>
  <PresentationFormat>Широкоэкранный</PresentationFormat>
  <Paragraphs>34</Paragraphs>
  <Slides>9</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vt:i4>
      </vt:variant>
    </vt:vector>
  </HeadingPairs>
  <TitlesOfParts>
    <vt:vector size="13" baseType="lpstr">
      <vt:lpstr>Arial</vt:lpstr>
      <vt:lpstr>Calibri</vt:lpstr>
      <vt:lpstr>Century Gothic</vt:lpstr>
      <vt:lpstr>След самолета</vt:lpstr>
      <vt:lpstr>Макет линии контроля качества окраски</vt:lpstr>
      <vt:lpstr>Актуальность проекта</vt:lpstr>
      <vt:lpstr>Цель и Задачи</vt:lpstr>
      <vt:lpstr>Конструкторская и технологическая проработка</vt:lpstr>
      <vt:lpstr>Эскиз модели</vt:lpstr>
      <vt:lpstr>Описание работы модели</vt:lpstr>
      <vt:lpstr>Фотографии модели</vt:lpstr>
      <vt:lpstr>Фотографии модели</vt:lpstr>
      <vt:lpstr>Спасибо за внимание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Сортир деревяшек</dc:title>
  <dc:creator>Андрей Гущин</dc:creator>
  <cp:lastModifiedBy>Андрей Гущин</cp:lastModifiedBy>
  <cp:revision>40</cp:revision>
  <dcterms:created xsi:type="dcterms:W3CDTF">2019-10-29T15:14:37Z</dcterms:created>
  <dcterms:modified xsi:type="dcterms:W3CDTF">2019-11-05T19:25:31Z</dcterms:modified>
</cp:coreProperties>
</file>