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5143500" cx="9144000"/>
  <p:notesSz cx="6858000" cy="9144000"/>
  <p:embeddedFontLst>
    <p:embeddedFont>
      <p:font typeface="Roboto"/>
      <p:regular r:id="rId21"/>
      <p:bold r:id="rId22"/>
      <p:italic r:id="rId23"/>
      <p:boldItalic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schemas.openxmlformats.org/officeDocument/2006/relationships/font" Target="fonts/Roboto-bold.fntdata"/><Relationship Id="rId10" Type="http://schemas.openxmlformats.org/officeDocument/2006/relationships/slide" Target="slides/slide5.xml"/><Relationship Id="rId21" Type="http://schemas.openxmlformats.org/officeDocument/2006/relationships/font" Target="fonts/Roboto-regular.fntdata"/><Relationship Id="rId13" Type="http://schemas.openxmlformats.org/officeDocument/2006/relationships/slide" Target="slides/slide8.xml"/><Relationship Id="rId24" Type="http://schemas.openxmlformats.org/officeDocument/2006/relationships/font" Target="fonts/Roboto-boldItalic.fntdata"/><Relationship Id="rId12" Type="http://schemas.openxmlformats.org/officeDocument/2006/relationships/slide" Target="slides/slide7.xml"/><Relationship Id="rId23" Type="http://schemas.openxmlformats.org/officeDocument/2006/relationships/font" Target="fonts/Roboto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Заголовок и объект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Титульный слайд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" type="subTitle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Заголовок раздела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4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Два объекта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" type="body"/>
          </p:nvPr>
        </p:nvSpPr>
        <p:spPr>
          <a:xfrm>
            <a:off x="457200" y="900113"/>
            <a:ext cx="4038600" cy="25455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5"/>
          <p:cNvSpPr txBox="1"/>
          <p:nvPr>
            <p:ph idx="2" type="body"/>
          </p:nvPr>
        </p:nvSpPr>
        <p:spPr>
          <a:xfrm>
            <a:off x="4648200" y="900113"/>
            <a:ext cx="4038600" cy="25455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5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Сравнение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" type="body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6"/>
          <p:cNvSpPr txBox="1"/>
          <p:nvPr>
            <p:ph idx="2" type="body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6"/>
          <p:cNvSpPr txBox="1"/>
          <p:nvPr>
            <p:ph idx="3" type="body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6"/>
          <p:cNvSpPr txBox="1"/>
          <p:nvPr>
            <p:ph idx="4" type="body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6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6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Только заголовок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7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Пустой слайд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Объект с подписью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" type="body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2" name="Google Shape;62;p9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Рисунок с подписью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/>
          <p:nvPr>
            <p:ph idx="2" type="pic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8" name="Google Shape;68;p10"/>
          <p:cNvSpPr txBox="1"/>
          <p:nvPr>
            <p:ph idx="1" type="body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Заголовок и вертикальный текст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 rot="5400000">
            <a:off x="2874764" y="-1217413"/>
            <a:ext cx="339447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Вертикальный заголовок и текст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title"/>
          </p:nvPr>
        </p:nvSpPr>
        <p:spPr>
          <a:xfrm rot="5400000">
            <a:off x="6012656" y="771525"/>
            <a:ext cx="3290888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 rot="5400000">
            <a:off x="1821656" y="-1209675"/>
            <a:ext cx="3290888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Relationship Id="rId4" Type="http://schemas.openxmlformats.org/officeDocument/2006/relationships/image" Target="../media/image1.png"/><Relationship Id="rId5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Relationship Id="rId4" Type="http://schemas.openxmlformats.org/officeDocument/2006/relationships/image" Target="../media/image3.png"/><Relationship Id="rId5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Relationship Id="rId4" Type="http://schemas.openxmlformats.org/officeDocument/2006/relationships/image" Target="../media/image3.png"/><Relationship Id="rId5" Type="http://schemas.openxmlformats.org/officeDocument/2006/relationships/image" Target="../media/image1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jp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jpg"/><Relationship Id="rId4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jpg"/><Relationship Id="rId4" Type="http://schemas.openxmlformats.org/officeDocument/2006/relationships/image" Target="../media/image3.png"/><Relationship Id="rId5" Type="http://schemas.openxmlformats.org/officeDocument/2006/relationships/image" Target="../media/image5.png"/><Relationship Id="rId6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jpg"/><Relationship Id="rId4" Type="http://schemas.openxmlformats.org/officeDocument/2006/relationships/image" Target="../media/image3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jpg"/><Relationship Id="rId4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jpg"/><Relationship Id="rId4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jpg"/><Relationship Id="rId4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jpg"/><Relationship Id="rId4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jpg"/><Relationship Id="rId4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jpg"/><Relationship Id="rId4" Type="http://schemas.openxmlformats.org/officeDocument/2006/relationships/image" Target="../media/image3.png"/><Relationship Id="rId5" Type="http://schemas.openxmlformats.org/officeDocument/2006/relationships/image" Target="../media/image16.png"/><Relationship Id="rId6" Type="http://schemas.openxmlformats.org/officeDocument/2006/relationships/image" Target="../media/image1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jpg"/><Relationship Id="rId4" Type="http://schemas.openxmlformats.org/officeDocument/2006/relationships/image" Target="../media/image3.png"/><Relationship Id="rId5" Type="http://schemas.openxmlformats.org/officeDocument/2006/relationships/image" Target="../media/image1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jpg"/><Relationship Id="rId4" Type="http://schemas.openxmlformats.org/officeDocument/2006/relationships/image" Target="../media/image3.png"/><Relationship Id="rId5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6229" y="0"/>
            <a:ext cx="918022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3"/>
          <p:cNvSpPr/>
          <p:nvPr/>
        </p:nvSpPr>
        <p:spPr>
          <a:xfrm>
            <a:off x="4110237" y="825346"/>
            <a:ext cx="4656832" cy="390664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Создавай.png" id="90" name="Google Shape;90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0923" y="305625"/>
            <a:ext cx="2115519" cy="1368152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3"/>
          <p:cNvSpPr txBox="1"/>
          <p:nvPr/>
        </p:nvSpPr>
        <p:spPr>
          <a:xfrm>
            <a:off x="128925" y="2087250"/>
            <a:ext cx="5268300" cy="969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ru-RU" sz="2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«Система умных мусорных контейнеров - Smart Trash»</a:t>
            </a:r>
            <a:endParaRPr i="0" sz="24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descr="Создавай_2.png" id="92" name="Google Shape;92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487170" y="85725"/>
            <a:ext cx="4656831" cy="3906645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3"/>
          <p:cNvSpPr txBox="1"/>
          <p:nvPr/>
        </p:nvSpPr>
        <p:spPr>
          <a:xfrm>
            <a:off x="183600" y="3116425"/>
            <a:ext cx="4388400" cy="17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Авторы проекта:</a:t>
            </a:r>
            <a:r>
              <a:rPr i="0" lang="ru-RU" sz="1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  Колованов Родион, Шаганов Вячеслав, Павлов-Васильев Аким</a:t>
            </a:r>
            <a:br>
              <a:rPr i="0" lang="ru-RU" sz="1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</a:br>
            <a:endParaRPr i="0" sz="14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Кружок:</a:t>
            </a:r>
            <a:r>
              <a:rPr i="0" lang="ru-RU" sz="1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«Ресурсный центр научно-технического творчества обучающихся ПетрГУ» (Петрозаводск, Республика Карелия)</a:t>
            </a:r>
            <a:br>
              <a:rPr i="0" lang="ru-RU" sz="1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</a:br>
            <a:endParaRPr i="0" sz="14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Наставник:</a:t>
            </a:r>
            <a:r>
              <a:rPr i="0" lang="ru-RU" sz="1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Чеперёгина Мария Андреевна</a:t>
            </a:r>
            <a:endParaRPr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6229" y="0"/>
            <a:ext cx="918022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4"/>
          <p:cNvSpPr txBox="1"/>
          <p:nvPr/>
        </p:nvSpPr>
        <p:spPr>
          <a:xfrm>
            <a:off x="675835" y="347210"/>
            <a:ext cx="25923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Проблема</a:t>
            </a:r>
            <a:endParaRPr/>
          </a:p>
        </p:txBody>
      </p:sp>
      <p:sp>
        <p:nvSpPr>
          <p:cNvPr id="100" name="Google Shape;100;p14"/>
          <p:cNvSpPr/>
          <p:nvPr/>
        </p:nvSpPr>
        <p:spPr>
          <a:xfrm flipH="1" rot="10800000">
            <a:off x="611560" y="771550"/>
            <a:ext cx="1836204" cy="72008"/>
          </a:xfrm>
          <a:prstGeom prst="rect">
            <a:avLst/>
          </a:prstGeom>
          <a:solidFill>
            <a:srgbClr val="5EBEB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14"/>
          <p:cNvSpPr txBox="1"/>
          <p:nvPr/>
        </p:nvSpPr>
        <p:spPr>
          <a:xfrm>
            <a:off x="389275" y="1221449"/>
            <a:ext cx="3873000" cy="3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just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ru-RU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Окружающая среда России характеризуется большим количеством различных экологических проблем. По официальным данным, на 15 % территории Российской Федерации, где проживает примерно 60 % населения, качество окружающей среды является неудовлетворительным. По результатам опроса, проведенного ВЦИОМ в ноябре 2013 года, граждане России считают, что бытовые отходы являются главной экологической проблемой страны.</a:t>
            </a:r>
            <a:endParaRPr i="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02" name="Google Shape;102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24328" y="4801057"/>
            <a:ext cx="1400391" cy="23339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внешний, небо, трава, скала&#10;&#10;Описание создано с очень высокой степенью достоверности" id="103" name="Google Shape;103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72002" y="1509734"/>
            <a:ext cx="4468484" cy="26810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6229" y="0"/>
            <a:ext cx="918022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5"/>
          <p:cNvSpPr txBox="1"/>
          <p:nvPr/>
        </p:nvSpPr>
        <p:spPr>
          <a:xfrm>
            <a:off x="534410" y="394535"/>
            <a:ext cx="2592300" cy="3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Проблема</a:t>
            </a:r>
            <a:endParaRPr/>
          </a:p>
        </p:txBody>
      </p:sp>
      <p:sp>
        <p:nvSpPr>
          <p:cNvPr id="110" name="Google Shape;110;p15"/>
          <p:cNvSpPr/>
          <p:nvPr/>
        </p:nvSpPr>
        <p:spPr>
          <a:xfrm flipH="1" rot="10800000">
            <a:off x="611560" y="771550"/>
            <a:ext cx="1584176" cy="72008"/>
          </a:xfrm>
          <a:prstGeom prst="rect">
            <a:avLst/>
          </a:prstGeom>
          <a:solidFill>
            <a:srgbClr val="5EBEB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5EBEB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5"/>
          <p:cNvSpPr txBox="1"/>
          <p:nvPr/>
        </p:nvSpPr>
        <p:spPr>
          <a:xfrm>
            <a:off x="228325" y="974650"/>
            <a:ext cx="4593600" cy="39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ru-RU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Наша команда решила выбрать тему экологии для проекта, так как данная проблема сейчас стоит наиболее остро: сами мусорные баки могут неделями оставаться неочищенными, из-за чего они переполняются и наносят вред окружающей среде. В некоторых отдаленных районах ситуация и того хуже — на улицах образуются свалки из-за переполненных баков, которые не очищаются вовремя. Если бы компании располагали информацией о состоянии мусорных контейнеров, то они бы могли своевременно очищать их, планировать выезды уборочных машин, и в дальнейшем оптимизировать построение маршрута, тем самым уменьшая транспортные расходы на уборку. Данная система была бы актуальна как в малых, так и в больших городах.</a:t>
            </a:r>
            <a:endParaRPr i="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12" name="Google Shape;112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24328" y="4801057"/>
            <a:ext cx="1400391" cy="2333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001164" y="1380861"/>
            <a:ext cx="3886199" cy="29209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6229" y="0"/>
            <a:ext cx="918022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6"/>
          <p:cNvSpPr txBox="1"/>
          <p:nvPr/>
        </p:nvSpPr>
        <p:spPr>
          <a:xfrm>
            <a:off x="611560" y="347210"/>
            <a:ext cx="25923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Идея</a:t>
            </a:r>
            <a:endParaRPr/>
          </a:p>
        </p:txBody>
      </p:sp>
      <p:sp>
        <p:nvSpPr>
          <p:cNvPr id="120" name="Google Shape;120;p16"/>
          <p:cNvSpPr/>
          <p:nvPr/>
        </p:nvSpPr>
        <p:spPr>
          <a:xfrm flipH="1" rot="10800000">
            <a:off x="611560" y="771550"/>
            <a:ext cx="864096" cy="72008"/>
          </a:xfrm>
          <a:prstGeom prst="rect">
            <a:avLst/>
          </a:prstGeom>
          <a:solidFill>
            <a:srgbClr val="5EBEB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16"/>
          <p:cNvSpPr txBox="1"/>
          <p:nvPr/>
        </p:nvSpPr>
        <p:spPr>
          <a:xfrm>
            <a:off x="611548" y="1042175"/>
            <a:ext cx="4802100" cy="32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just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ru-RU" sz="16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Исходя из этого мы решили создать систему умных мусорных контейнеров, которая бы решала данную проблему. Новые мусорные баки должны отправлять информацию о своей наполненности в базу данных. Посредством пользовательского интерфейса пользователи системы могут просмотреть информацию о мусорных контейнерах (степень заполненности, адрес). Далее эта информация может быть использована для построения маршрута уборочных машин, а также для расчета сметы на уборку на определённый промежуток времени.</a:t>
            </a:r>
            <a:endParaRPr i="0" sz="16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22" name="Google Shape;122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24328" y="4801057"/>
            <a:ext cx="1400391" cy="23339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корзина, контейнер, зеленый, сидит&#10;&#10;Описание создано с очень высокой степенью достоверности" id="123" name="Google Shape;123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18131" y="809175"/>
            <a:ext cx="2743200" cy="36976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8117" y="0"/>
            <a:ext cx="9180228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7"/>
          <p:cNvSpPr txBox="1"/>
          <p:nvPr/>
        </p:nvSpPr>
        <p:spPr>
          <a:xfrm>
            <a:off x="614334" y="360060"/>
            <a:ext cx="39696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План</a:t>
            </a:r>
            <a:endParaRPr/>
          </a:p>
        </p:txBody>
      </p:sp>
      <p:sp>
        <p:nvSpPr>
          <p:cNvPr id="130" name="Google Shape;130;p17"/>
          <p:cNvSpPr txBox="1"/>
          <p:nvPr/>
        </p:nvSpPr>
        <p:spPr>
          <a:xfrm>
            <a:off x="614325" y="1325400"/>
            <a:ext cx="7988100" cy="28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1. Разработка устройства на платформе Raspberry Pi 3</a:t>
            </a:r>
            <a:endParaRPr b="1" sz="18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2. Разработка программы для устройства</a:t>
            </a:r>
            <a:br>
              <a:rPr b="1" i="0" lang="ru-RU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</a:br>
            <a:br>
              <a:rPr b="1" i="0" lang="ru-RU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1" lang="ru-RU"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3</a:t>
            </a:r>
            <a:r>
              <a:rPr b="1" i="0" lang="ru-RU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. Разработка веб-сайта</a:t>
            </a:r>
            <a:br>
              <a:rPr b="1" i="0" lang="ru-RU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</a:br>
            <a:br>
              <a:rPr b="1" i="0" lang="ru-RU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1" lang="ru-RU"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4</a:t>
            </a:r>
            <a:r>
              <a:rPr b="1" i="0" lang="ru-RU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. Изготовление корпуса умного мусорного контейнера</a:t>
            </a:r>
            <a:br>
              <a:rPr b="1" i="0" lang="ru-RU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</a:br>
            <a:br>
              <a:rPr b="1" i="0" lang="ru-RU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1" lang="ru-RU"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5</a:t>
            </a:r>
            <a:r>
              <a:rPr b="1" i="0" lang="ru-RU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. Тестирование устройства</a:t>
            </a:r>
            <a:endParaRPr b="1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31" name="Google Shape;131;p17"/>
          <p:cNvSpPr/>
          <p:nvPr/>
        </p:nvSpPr>
        <p:spPr>
          <a:xfrm flipH="1" rot="10800000">
            <a:off x="611559" y="771550"/>
            <a:ext cx="955037" cy="72008"/>
          </a:xfrm>
          <a:prstGeom prst="rect">
            <a:avLst/>
          </a:prstGeom>
          <a:solidFill>
            <a:srgbClr val="5EBEB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2" name="Google Shape;132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24328" y="4801057"/>
            <a:ext cx="1400391" cy="2333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6229" y="0"/>
            <a:ext cx="918022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18"/>
          <p:cNvSpPr txBox="1"/>
          <p:nvPr/>
        </p:nvSpPr>
        <p:spPr>
          <a:xfrm>
            <a:off x="675859" y="334360"/>
            <a:ext cx="3969600" cy="3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Ресурсы</a:t>
            </a:r>
            <a:endParaRPr/>
          </a:p>
        </p:txBody>
      </p:sp>
      <p:sp>
        <p:nvSpPr>
          <p:cNvPr id="139" name="Google Shape;139;p18"/>
          <p:cNvSpPr/>
          <p:nvPr/>
        </p:nvSpPr>
        <p:spPr>
          <a:xfrm flipH="1" rot="10800000">
            <a:off x="611560" y="771550"/>
            <a:ext cx="1692188" cy="72008"/>
          </a:xfrm>
          <a:prstGeom prst="rect">
            <a:avLst/>
          </a:prstGeom>
          <a:solidFill>
            <a:srgbClr val="5EBEB2"/>
          </a:solidFill>
          <a:ln cap="flat" cmpd="sng" w="25400">
            <a:solidFill>
              <a:srgbClr val="5EBEB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18"/>
          <p:cNvSpPr txBox="1"/>
          <p:nvPr/>
        </p:nvSpPr>
        <p:spPr>
          <a:xfrm>
            <a:off x="3384475" y="1652124"/>
            <a:ext cx="4027800" cy="277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1. Интернет</a:t>
            </a:r>
            <a:br>
              <a:rPr b="1" i="0" lang="ru-RU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</a:br>
            <a:endParaRPr b="1" i="0" sz="18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1" i="0" lang="ru-RU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</a:br>
            <a:endParaRPr b="1" i="0" sz="18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2. Платформа Raspberry Pi 3</a:t>
            </a:r>
            <a:endParaRPr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41" name="Google Shape;141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24328" y="4801057"/>
            <a:ext cx="1400391" cy="23339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объект&#10;&#10;Описание создано с высокой степенью достоверности" id="142" name="Google Shape;142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26212" y="1409146"/>
            <a:ext cx="2408927" cy="15272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электроника, цепь&#10;&#10;Описание создано с очень высокой степенью достоверности" id="143" name="Google Shape;143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21334" y="3036624"/>
            <a:ext cx="2700067" cy="17767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6229" y="0"/>
            <a:ext cx="918022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19"/>
          <p:cNvSpPr txBox="1"/>
          <p:nvPr/>
        </p:nvSpPr>
        <p:spPr>
          <a:xfrm>
            <a:off x="653809" y="321485"/>
            <a:ext cx="3969600" cy="3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Команда</a:t>
            </a:r>
            <a:endParaRPr/>
          </a:p>
        </p:txBody>
      </p:sp>
      <p:sp>
        <p:nvSpPr>
          <p:cNvPr id="150" name="Google Shape;150;p19"/>
          <p:cNvSpPr/>
          <p:nvPr/>
        </p:nvSpPr>
        <p:spPr>
          <a:xfrm flipH="1" rot="10800000">
            <a:off x="611561" y="771550"/>
            <a:ext cx="1692188" cy="72008"/>
          </a:xfrm>
          <a:prstGeom prst="rect">
            <a:avLst/>
          </a:prstGeom>
          <a:solidFill>
            <a:srgbClr val="5EBEB2"/>
          </a:solidFill>
          <a:ln cap="flat" cmpd="sng" w="25400">
            <a:solidFill>
              <a:srgbClr val="5EBEB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19"/>
          <p:cNvSpPr txBox="1"/>
          <p:nvPr/>
        </p:nvSpPr>
        <p:spPr>
          <a:xfrm>
            <a:off x="3136466" y="787729"/>
            <a:ext cx="5095200" cy="392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2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Автор проекта: </a:t>
            </a:r>
            <a:br>
              <a:rPr b="1" i="0" lang="ru-RU" sz="22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</a:br>
            <a:br>
              <a:rPr b="1" i="0" lang="ru-RU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1" i="0" lang="ru-RU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Колованов Родион</a:t>
            </a:r>
            <a:br>
              <a:rPr i="0" lang="ru-RU" sz="16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i="0" lang="ru-RU" sz="16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Разработка устройства на Raspberry Pi 3, разработка веб-сайта</a:t>
            </a:r>
            <a:br>
              <a:rPr i="0" lang="ru-RU" sz="16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</a:br>
            <a:br>
              <a:rPr i="0" lang="ru-RU" sz="16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1" i="0" lang="ru-RU" sz="22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Исполнители проекта:</a:t>
            </a:r>
            <a:br>
              <a:rPr b="1" i="0" lang="ru-RU" sz="2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</a:br>
            <a:endParaRPr b="1" i="0" sz="24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Шаганов Вячеслав</a:t>
            </a:r>
            <a:endParaRPr b="1" i="0" sz="16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ru-RU" sz="16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Разработка веб-сайта</a:t>
            </a:r>
            <a:br>
              <a:rPr i="0" lang="ru-RU" sz="16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</a:br>
            <a:endParaRPr i="0" sz="16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Павлов-Васильев Аким</a:t>
            </a:r>
            <a:endParaRPr b="1" i="0" sz="16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ru-RU" sz="16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Разработка корпуса для умного мусорного контейнера</a:t>
            </a:r>
            <a:br>
              <a:rPr b="0" i="0" lang="ru-RU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b="0" i="0" lang="ru-RU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br>
              <a:rPr b="0" i="0" lang="ru-RU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endParaRPr b="0" i="0" sz="16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52" name="Google Shape;152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24328" y="4801057"/>
            <a:ext cx="1400391" cy="23339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человек, стена, внутренний, держит&#10;&#10;Описание создано с очень высокой степенью достоверности" id="153" name="Google Shape;153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53810" y="2230467"/>
            <a:ext cx="1409700" cy="12001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человек, внутренний, смотрит, мужчина&#10;&#10;Описание создано с высокой степенью достоверности" id="154" name="Google Shape;154;p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07174" y="998956"/>
            <a:ext cx="1395143" cy="117229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человек, мужчина, внутренний, сидит&#10;&#10;Описание создано с очень высокой степенью достоверности" id="155" name="Google Shape;155;p1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05916" y="3473300"/>
            <a:ext cx="1419225" cy="1323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6229" y="0"/>
            <a:ext cx="918022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0"/>
          <p:cNvSpPr txBox="1"/>
          <p:nvPr/>
        </p:nvSpPr>
        <p:spPr>
          <a:xfrm>
            <a:off x="611560" y="411510"/>
            <a:ext cx="3024336" cy="35907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Этапы работы</a:t>
            </a:r>
            <a:endParaRPr/>
          </a:p>
        </p:txBody>
      </p:sp>
      <p:sp>
        <p:nvSpPr>
          <p:cNvPr id="162" name="Google Shape;162;p20"/>
          <p:cNvSpPr/>
          <p:nvPr/>
        </p:nvSpPr>
        <p:spPr>
          <a:xfrm flipH="1" rot="10800000">
            <a:off x="611560" y="771550"/>
            <a:ext cx="2448272" cy="72008"/>
          </a:xfrm>
          <a:prstGeom prst="rect">
            <a:avLst/>
          </a:prstGeom>
          <a:solidFill>
            <a:srgbClr val="5EBEB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20"/>
          <p:cNvSpPr txBox="1"/>
          <p:nvPr/>
        </p:nvSpPr>
        <p:spPr>
          <a:xfrm>
            <a:off x="443734" y="1180090"/>
            <a:ext cx="7241587" cy="2308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 1. Разработка устройства на Raspberry Pi 3</a:t>
            </a:r>
            <a:endParaRPr/>
          </a:p>
        </p:txBody>
      </p:sp>
      <p:pic>
        <p:nvPicPr>
          <p:cNvPr id="164" name="Google Shape;164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24328" y="4801057"/>
            <a:ext cx="1400391" cy="233398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20"/>
          <p:cNvSpPr txBox="1"/>
          <p:nvPr/>
        </p:nvSpPr>
        <p:spPr>
          <a:xfrm>
            <a:off x="443725" y="1618125"/>
            <a:ext cx="8490600" cy="26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0" lang="ru-RU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Необходимо сделать устройство, которое встраивается в мусорный контейнер, предоставляющее требуемый функционал. Для основы устройства мы выбрали Raspberry Pi 3, так как данная платформа предоставляет широкий функционал для разработки умных устройств. В будущем планируется возможно замены на более дешевый аналог - Arduino. К Raspberry будет подключен ультразвуковой дальномер, с помощью которого устройство будет определять уровень заполненности контейнера. Помимо этого, планируется добавить электронный замок и RFID-модуль, благодаря которым доступ ко внутренностям будет только у людей с RFID-картами. Питание будет осуществляться при помощи заменяемых модулей питания (специальные батареи, которые предназначены для нашего устройства). После этого необходимо написать программу для данного устройства.</a:t>
            </a:r>
            <a:endParaRPr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6229" y="0"/>
            <a:ext cx="918022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21"/>
          <p:cNvSpPr txBox="1"/>
          <p:nvPr/>
        </p:nvSpPr>
        <p:spPr>
          <a:xfrm>
            <a:off x="611560" y="411510"/>
            <a:ext cx="3024336" cy="35907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Этапы работы</a:t>
            </a:r>
            <a:endParaRPr/>
          </a:p>
        </p:txBody>
      </p:sp>
      <p:sp>
        <p:nvSpPr>
          <p:cNvPr id="172" name="Google Shape;172;p21"/>
          <p:cNvSpPr/>
          <p:nvPr/>
        </p:nvSpPr>
        <p:spPr>
          <a:xfrm flipH="1" rot="10800000">
            <a:off x="611560" y="771550"/>
            <a:ext cx="2448272" cy="72008"/>
          </a:xfrm>
          <a:prstGeom prst="rect">
            <a:avLst/>
          </a:prstGeom>
          <a:solidFill>
            <a:srgbClr val="5EBEB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21"/>
          <p:cNvSpPr txBox="1"/>
          <p:nvPr/>
        </p:nvSpPr>
        <p:spPr>
          <a:xfrm>
            <a:off x="443734" y="1180090"/>
            <a:ext cx="7241587" cy="2308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 2. Разработка программы для устройства</a:t>
            </a:r>
            <a:endParaRPr/>
          </a:p>
        </p:txBody>
      </p:sp>
      <p:pic>
        <p:nvPicPr>
          <p:cNvPr id="174" name="Google Shape;174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24328" y="4801057"/>
            <a:ext cx="1400391" cy="233398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21"/>
          <p:cNvSpPr txBox="1"/>
          <p:nvPr/>
        </p:nvSpPr>
        <p:spPr>
          <a:xfrm>
            <a:off x="274100" y="1482575"/>
            <a:ext cx="8650500" cy="38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Программа имеет следующий функционал:</a:t>
            </a:r>
            <a:endParaRPr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273050" lvl="1" marL="7429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Char char="•"/>
            </a:pPr>
            <a:r>
              <a:rPr i="0" lang="ru-RU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Работа с подключенными модулями</a:t>
            </a:r>
            <a:endParaRPr i="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273050" lvl="1" marL="7429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Char char="•"/>
            </a:pPr>
            <a:r>
              <a:rPr i="0" lang="ru-RU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Получение и обработка сообщений от ВК-бота</a:t>
            </a:r>
            <a:endParaRPr i="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273050" lvl="1" marL="7429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Char char="•"/>
            </a:pPr>
            <a:r>
              <a:rPr i="0" lang="ru-RU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Отправка данных на серве</a:t>
            </a:r>
            <a:r>
              <a:rPr i="0" lang="ru-RU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р</a:t>
            </a:r>
            <a:endParaRPr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i="0" lang="ru-RU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Программа пишется на языке Python. Для бота мы создали специально отведенную группу. Группа является частной, поэтому не каждый может иметь доступ к устройству. Принцип взаимодействия между пользователем и устройством следующий:</a:t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indent="-273050" lvl="1" marL="7429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Char char="•"/>
            </a:pPr>
            <a:r>
              <a:rPr i="0" lang="ru-RU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Пользователь отправляет команду ВК-боту</a:t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indent="-273050" lvl="1" marL="7429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Char char="•"/>
            </a:pPr>
            <a:r>
              <a:rPr i="0" lang="ru-RU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Устройство узнает о том, что пришло новое сообщение (устройство через определенный интервал времени посылает запрос, чтобы узнать, не пришло ли новое сообщение)</a:t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indent="-273050" lvl="1" marL="7429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Char char="•"/>
            </a:pPr>
            <a:r>
              <a:rPr i="0" lang="ru-RU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На устройстве происходит анализ команды и выполняются соответствующие действия.</a:t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indent="0" lvl="1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i="0" lang="ru-RU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При этом команда относится к определенному мусорному контейнеру (в начале команды нужно написать id мусорного контейнера).</a:t>
            </a:r>
            <a:endParaRPr i="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Google Shape;180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6229" y="0"/>
            <a:ext cx="918022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22"/>
          <p:cNvSpPr txBox="1"/>
          <p:nvPr/>
        </p:nvSpPr>
        <p:spPr>
          <a:xfrm>
            <a:off x="611560" y="411510"/>
            <a:ext cx="3024336" cy="35907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Этапы работы</a:t>
            </a:r>
            <a:endParaRPr/>
          </a:p>
        </p:txBody>
      </p:sp>
      <p:sp>
        <p:nvSpPr>
          <p:cNvPr id="182" name="Google Shape;182;p22"/>
          <p:cNvSpPr/>
          <p:nvPr/>
        </p:nvSpPr>
        <p:spPr>
          <a:xfrm flipH="1" rot="10800000">
            <a:off x="611560" y="771550"/>
            <a:ext cx="2448272" cy="72008"/>
          </a:xfrm>
          <a:prstGeom prst="rect">
            <a:avLst/>
          </a:prstGeom>
          <a:solidFill>
            <a:srgbClr val="5EBEB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22"/>
          <p:cNvSpPr txBox="1"/>
          <p:nvPr/>
        </p:nvSpPr>
        <p:spPr>
          <a:xfrm>
            <a:off x="443734" y="1180090"/>
            <a:ext cx="7241587" cy="2308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 3. Разработка веб-сайта</a:t>
            </a:r>
            <a:endParaRPr/>
          </a:p>
        </p:txBody>
      </p:sp>
      <p:pic>
        <p:nvPicPr>
          <p:cNvPr id="184" name="Google Shape;184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24328" y="4801057"/>
            <a:ext cx="1400391" cy="233398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22"/>
          <p:cNvSpPr txBox="1"/>
          <p:nvPr/>
        </p:nvSpPr>
        <p:spPr>
          <a:xfrm>
            <a:off x="504646" y="1577556"/>
            <a:ext cx="8091576" cy="35702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Необходимо разработать веб-сайт, на котором будет отображаться вся информация о мусорных контейнерах (их местоположение, заполненность). Информацию необходимо представить в удобной форме: карта, на которой отмечены мусорные баки, а также список из всех мусорных контейнерах в выделенной области и отдельно взятом городе.</a:t>
            </a:r>
            <a:endParaRPr sz="18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Для начала нам было необходимо спроектировать сайт, а также подробно описать его концепцию. Далее, мы занялись визуализацией проекта, а именно его версткой и оформлением. После настала очередь реализации функциональной части веб-сайта: создание карты на сайте при помощи Google Maps API, написание JS-скриптов для получения и отображения информации на сайте, написание PHP-скриптов для работы с Raspberry Pi и базами данных.</a:t>
            </a:r>
            <a:endParaRPr sz="18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6229" y="0"/>
            <a:ext cx="918022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23"/>
          <p:cNvSpPr txBox="1"/>
          <p:nvPr/>
        </p:nvSpPr>
        <p:spPr>
          <a:xfrm>
            <a:off x="611560" y="411510"/>
            <a:ext cx="3024336" cy="35907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Этапы работы</a:t>
            </a:r>
            <a:endParaRPr/>
          </a:p>
        </p:txBody>
      </p:sp>
      <p:sp>
        <p:nvSpPr>
          <p:cNvPr id="192" name="Google Shape;192;p23"/>
          <p:cNvSpPr/>
          <p:nvPr/>
        </p:nvSpPr>
        <p:spPr>
          <a:xfrm flipH="1" rot="10800000">
            <a:off x="611560" y="771550"/>
            <a:ext cx="2448272" cy="72008"/>
          </a:xfrm>
          <a:prstGeom prst="rect">
            <a:avLst/>
          </a:prstGeom>
          <a:solidFill>
            <a:srgbClr val="5EBEB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23"/>
          <p:cNvSpPr txBox="1"/>
          <p:nvPr/>
        </p:nvSpPr>
        <p:spPr>
          <a:xfrm>
            <a:off x="443734" y="1180090"/>
            <a:ext cx="7241587" cy="2308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 3. Разработка веб-сайта</a:t>
            </a:r>
            <a:endParaRPr/>
          </a:p>
        </p:txBody>
      </p:sp>
      <p:pic>
        <p:nvPicPr>
          <p:cNvPr id="194" name="Google Shape;194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24328" y="4801057"/>
            <a:ext cx="1400391" cy="233398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23"/>
          <p:cNvSpPr txBox="1"/>
          <p:nvPr/>
        </p:nvSpPr>
        <p:spPr>
          <a:xfrm>
            <a:off x="504646" y="1577556"/>
            <a:ext cx="8091576" cy="38472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Веб-сайт имеет следующий функционал:</a:t>
            </a:r>
            <a:br>
              <a:rPr lang="ru-RU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</a:br>
            <a:endParaRPr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2730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Char char="•"/>
            </a:pPr>
            <a:r>
              <a:rPr i="0" lang="ru-RU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Возможность принимать запросы от Raspberry Pi на обновление информации о мусорных контейнерах</a:t>
            </a:r>
            <a:endParaRPr i="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2730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Char char="•"/>
            </a:pPr>
            <a:r>
              <a:rPr i="0" lang="ru-RU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Извлечение данных о мусорных контейнерах из базы данных</a:t>
            </a:r>
            <a:endParaRPr i="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2730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Char char="•"/>
            </a:pPr>
            <a:r>
              <a:rPr i="0" lang="ru-RU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Отображение данных о мусорных контейнерах на карте сайта в удобном виде (Имеется возможность задавать радиус области, в которой будут отображаться мусорные баки)</a:t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В процессе разработки использовались такие языки программирования, как PHP и JavaScript, языки HTML и CSS, а также язык запросов SQL для обращения к базам данных.</a:t>
            </a:r>
            <a:endParaRPr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Google Shape;200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6229" y="0"/>
            <a:ext cx="918022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24"/>
          <p:cNvSpPr txBox="1"/>
          <p:nvPr/>
        </p:nvSpPr>
        <p:spPr>
          <a:xfrm>
            <a:off x="611560" y="411510"/>
            <a:ext cx="3024336" cy="35907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Этапы работы</a:t>
            </a:r>
            <a:endParaRPr/>
          </a:p>
        </p:txBody>
      </p:sp>
      <p:sp>
        <p:nvSpPr>
          <p:cNvPr id="202" name="Google Shape;202;p24"/>
          <p:cNvSpPr/>
          <p:nvPr/>
        </p:nvSpPr>
        <p:spPr>
          <a:xfrm flipH="1" rot="10800000">
            <a:off x="611560" y="771550"/>
            <a:ext cx="2448272" cy="72008"/>
          </a:xfrm>
          <a:prstGeom prst="rect">
            <a:avLst/>
          </a:prstGeom>
          <a:solidFill>
            <a:srgbClr val="5EBEB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24"/>
          <p:cNvSpPr txBox="1"/>
          <p:nvPr/>
        </p:nvSpPr>
        <p:spPr>
          <a:xfrm>
            <a:off x="443734" y="1180090"/>
            <a:ext cx="7241587" cy="4623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 4. Разработка корпуса для умного мусорного контейнера</a:t>
            </a:r>
            <a:endParaRPr/>
          </a:p>
        </p:txBody>
      </p:sp>
      <p:pic>
        <p:nvPicPr>
          <p:cNvPr id="204" name="Google Shape;204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24328" y="4801057"/>
            <a:ext cx="1400391" cy="233398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24"/>
          <p:cNvSpPr txBox="1"/>
          <p:nvPr/>
        </p:nvSpPr>
        <p:spPr>
          <a:xfrm>
            <a:off x="353684" y="1685386"/>
            <a:ext cx="8091576" cy="33547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Последним шагом разработки будет изготовление корпуса мусорного бака, в который будет встроено изготовленное ранее устройство на платформе Raspberry Pi. За основу был взят пластиковый мусорный контейнер, купленный в магазине строительных материалов. В последствии мы видоизменили данный контейнер, прорезав в нем  несколько технологических отверстий для проводки. Устройство, заключенное в некоторый пластмассовый бокс, мы решили прикрепить на задней части контейнера. Изнутри к крышке прикреплен ультразвуковой дальномер, измеряющий расстояние от крышки до ближайшего предмета внутри мусорного бака.</a:t>
            </a:r>
            <a:endParaRPr sz="18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Google Shape;210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6229" y="0"/>
            <a:ext cx="918022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25"/>
          <p:cNvSpPr txBox="1"/>
          <p:nvPr/>
        </p:nvSpPr>
        <p:spPr>
          <a:xfrm>
            <a:off x="553148" y="360085"/>
            <a:ext cx="25923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Результаты</a:t>
            </a:r>
            <a:endParaRPr/>
          </a:p>
        </p:txBody>
      </p:sp>
      <p:sp>
        <p:nvSpPr>
          <p:cNvPr id="212" name="Google Shape;212;p25"/>
          <p:cNvSpPr/>
          <p:nvPr/>
        </p:nvSpPr>
        <p:spPr>
          <a:xfrm flipH="1" rot="10800000">
            <a:off x="611560" y="771550"/>
            <a:ext cx="1584176" cy="72008"/>
          </a:xfrm>
          <a:prstGeom prst="rect">
            <a:avLst/>
          </a:prstGeom>
          <a:solidFill>
            <a:srgbClr val="5EBEB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25"/>
          <p:cNvSpPr txBox="1"/>
          <p:nvPr/>
        </p:nvSpPr>
        <p:spPr>
          <a:xfrm>
            <a:off x="4355975" y="1000351"/>
            <a:ext cx="4392600" cy="313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У нас успешно получилось изготовить прототип умного мусорного контейнера, который способен определять уровень заполненности и отправлять эти данные на сервер. Помимо этого, мы успешно разработали сайт, на котором размещена карта с информацией о расположении мусорок и их заполненности:</a:t>
            </a:r>
            <a:br>
              <a:rPr lang="ru-RU" sz="16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</a:br>
            <a:br>
              <a:rPr lang="ru-RU" sz="16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ru-RU" sz="16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https://trashbinptz.000webhostapp.com</a:t>
            </a:r>
            <a:endParaRPr sz="18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14" name="Google Shape;214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24328" y="4801057"/>
            <a:ext cx="1400391" cy="23339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пол, внутренний, земля, рабочий стол&#10;&#10;Описание создано с очень высокой степенью достоверности" id="215" name="Google Shape;215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39960" y="895937"/>
            <a:ext cx="2818681" cy="195523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текст, карта&#10;&#10;Описание создано с очень высокой степенью достоверности" id="216" name="Google Shape;216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21335" y="2817318"/>
            <a:ext cx="3163737" cy="20913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Google Shape;221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6229" y="0"/>
            <a:ext cx="918022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26"/>
          <p:cNvSpPr txBox="1"/>
          <p:nvPr/>
        </p:nvSpPr>
        <p:spPr>
          <a:xfrm>
            <a:off x="611555" y="334350"/>
            <a:ext cx="1201500" cy="3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Итоги</a:t>
            </a:r>
            <a:endParaRPr/>
          </a:p>
        </p:txBody>
      </p:sp>
      <p:sp>
        <p:nvSpPr>
          <p:cNvPr id="223" name="Google Shape;223;p26"/>
          <p:cNvSpPr/>
          <p:nvPr/>
        </p:nvSpPr>
        <p:spPr>
          <a:xfrm flipH="1" rot="10800000">
            <a:off x="611560" y="771550"/>
            <a:ext cx="1044116" cy="72008"/>
          </a:xfrm>
          <a:prstGeom prst="rect">
            <a:avLst/>
          </a:prstGeom>
          <a:solidFill>
            <a:srgbClr val="5EBEB2"/>
          </a:solidFill>
          <a:ln cap="flat" cmpd="sng" w="25400">
            <a:solidFill>
              <a:srgbClr val="5EBEB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26"/>
          <p:cNvSpPr txBox="1"/>
          <p:nvPr/>
        </p:nvSpPr>
        <p:spPr>
          <a:xfrm>
            <a:off x="4539275" y="1345398"/>
            <a:ext cx="4392600" cy="3142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В процессе разработки не встретилось серьезных трудностей. Однако возникли новые задачи: выбор способа питания для мусорного контейнера, а также соединение мусорного бака с сетью.</a:t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Команда приобрела множество новых знаний: работа с Raspberry Pi 3, языки Python, PHP,  JavaScript, HTML, CSS, SQL, верстка и оформление веб-сайта.</a:t>
            </a:r>
            <a:endParaRPr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25" name="Google Shape;225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24328" y="4801057"/>
            <a:ext cx="1400391" cy="23339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человек, внутренний, пол, стена&#10;&#10;Описание создано с очень высокой степенью достоверности" id="226" name="Google Shape;226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35070" y="1347962"/>
            <a:ext cx="3940115" cy="29759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Google Shape;231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6229" y="0"/>
            <a:ext cx="918022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27"/>
          <p:cNvSpPr txBox="1"/>
          <p:nvPr/>
        </p:nvSpPr>
        <p:spPr>
          <a:xfrm>
            <a:off x="611560" y="366385"/>
            <a:ext cx="2592300" cy="3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Перспективы</a:t>
            </a:r>
            <a:endParaRPr/>
          </a:p>
        </p:txBody>
      </p:sp>
      <p:sp>
        <p:nvSpPr>
          <p:cNvPr id="233" name="Google Shape;233;p27"/>
          <p:cNvSpPr/>
          <p:nvPr/>
        </p:nvSpPr>
        <p:spPr>
          <a:xfrm flipH="1" rot="10800000">
            <a:off x="611558" y="771550"/>
            <a:ext cx="2851517" cy="72008"/>
          </a:xfrm>
          <a:prstGeom prst="rect">
            <a:avLst/>
          </a:prstGeom>
          <a:solidFill>
            <a:srgbClr val="5EBEB2"/>
          </a:solidFill>
          <a:ln cap="flat" cmpd="sng" w="25400">
            <a:solidFill>
              <a:srgbClr val="5EBEB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27"/>
          <p:cNvSpPr txBox="1"/>
          <p:nvPr/>
        </p:nvSpPr>
        <p:spPr>
          <a:xfrm>
            <a:off x="600775" y="1108174"/>
            <a:ext cx="3672300" cy="9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В будущем планируется доработка проекта, так как еще многое мы не успели доработать.</a:t>
            </a:r>
            <a:endParaRPr sz="16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35" name="Google Shape;235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24328" y="4801057"/>
            <a:ext cx="1400391" cy="23339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человек, внутренний, корзина, зеленый&#10;&#10;Описание создано с очень высокой степенью достоверности" id="236" name="Google Shape;236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184475" y="366367"/>
            <a:ext cx="3228435" cy="42705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