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Montserrat"/>
      <p:regular r:id="rId11"/>
      <p:bold r:id="rId12"/>
      <p:italic r:id="rId13"/>
      <p:boldItalic r:id="rId14"/>
    </p:embeddedFont>
    <p:embeddedFont>
      <p:font typeface="La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regular.fntdata"/><Relationship Id="rId10" Type="http://schemas.openxmlformats.org/officeDocument/2006/relationships/slide" Target="slides/slide5.xml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Lato-regular.fntdata"/><Relationship Id="rId14" Type="http://schemas.openxmlformats.org/officeDocument/2006/relationships/font" Target="fonts/Montserrat-boldItalic.fntdata"/><Relationship Id="rId17" Type="http://schemas.openxmlformats.org/officeDocument/2006/relationships/font" Target="fonts/Lato-italic.fntdata"/><Relationship Id="rId16" Type="http://schemas.openxmlformats.org/officeDocument/2006/relationships/font" Target="fonts/La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La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b8263b4211c12f1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b8263b4211c12f1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b8263b4211c12f1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5b8263b4211c12f1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5b8263b4211c12f1_2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5b8263b4211c12f1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5b8263b4211c12f1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5b8263b4211c12f1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1.png"/><Relationship Id="rId10" Type="http://schemas.openxmlformats.org/officeDocument/2006/relationships/image" Target="../media/image1.png"/><Relationship Id="rId13" Type="http://schemas.openxmlformats.org/officeDocument/2006/relationships/image" Target="../media/image8.pn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9.png"/><Relationship Id="rId14" Type="http://schemas.openxmlformats.org/officeDocument/2006/relationships/image" Target="../media/image15.png"/><Relationship Id="rId5" Type="http://schemas.openxmlformats.org/officeDocument/2006/relationships/image" Target="../media/image3.png"/><Relationship Id="rId6" Type="http://schemas.openxmlformats.org/officeDocument/2006/relationships/image" Target="../media/image13.png"/><Relationship Id="rId7" Type="http://schemas.openxmlformats.org/officeDocument/2006/relationships/image" Target="../media/image6.png"/><Relationship Id="rId8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7.png"/><Relationship Id="rId5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445975" y="1278825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/>
              <a:t>H2Pcs</a:t>
            </a:r>
            <a:endParaRPr sz="4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Human-to-plant communication system</a:t>
            </a:r>
            <a:endParaRPr sz="2400"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177450" y="3035100"/>
            <a:ext cx="8789100" cy="210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800"/>
              <a:t>Авторы:</a:t>
            </a:r>
            <a:endParaRPr i="1" sz="18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Бардин Петр Алексеевич </a:t>
            </a:r>
            <a:endParaRPr sz="18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ГБОУ РМ “Республиканский лицей” г. Саранск</a:t>
            </a:r>
            <a:endParaRPr sz="18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Бардин Елизавета Алексеевна</a:t>
            </a:r>
            <a:endParaRPr sz="18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МАОУ “Многопрофильная гимназия №13” г. Пенза 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Montserrat"/>
                <a:ea typeface="Montserrat"/>
                <a:cs typeface="Montserrat"/>
                <a:sym typeface="Montserrat"/>
              </a:rPr>
              <a:t>РобоФинист - 2018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title"/>
          </p:nvPr>
        </p:nvSpPr>
        <p:spPr>
          <a:xfrm>
            <a:off x="383100" y="393750"/>
            <a:ext cx="7038900" cy="91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Главная идея</a:t>
            </a:r>
            <a:endParaRPr/>
          </a:p>
        </p:txBody>
      </p:sp>
      <p:sp>
        <p:nvSpPr>
          <p:cNvPr id="141" name="Google Shape;141;p14"/>
          <p:cNvSpPr txBox="1"/>
          <p:nvPr/>
        </p:nvSpPr>
        <p:spPr>
          <a:xfrm>
            <a:off x="383100" y="1307850"/>
            <a:ext cx="5855100" cy="24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Р</a:t>
            </a:r>
            <a:r>
              <a:rPr lang="ru" sz="1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оботизированная система не только создает максимально комфортные условия для растения, но и помогает "коммуницировать" человеку с самим растением. Процесс общения обеспечивается нашей системой, растение сообщает информацию звуковыми и световыми сигналами, также возможно голосовое общение с растением.</a:t>
            </a: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2" name="Google Shape;14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45800" y="3173713"/>
            <a:ext cx="1815950" cy="1815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2275" y="3373112"/>
            <a:ext cx="1417201" cy="141719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4"/>
          <p:cNvSpPr/>
          <p:nvPr/>
        </p:nvSpPr>
        <p:spPr>
          <a:xfrm>
            <a:off x="6173575" y="2764875"/>
            <a:ext cx="935100" cy="7218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4"/>
          <p:cNvSpPr/>
          <p:nvPr/>
        </p:nvSpPr>
        <p:spPr>
          <a:xfrm flipH="1">
            <a:off x="6761275" y="2955575"/>
            <a:ext cx="935100" cy="721800"/>
          </a:xfrm>
          <a:prstGeom prst="wedgeEllipseCallout">
            <a:avLst>
              <a:gd fmla="val -41148" name="adj1"/>
              <a:gd fmla="val 65818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4"/>
          <p:cNvSpPr/>
          <p:nvPr/>
        </p:nvSpPr>
        <p:spPr>
          <a:xfrm>
            <a:off x="6956138" y="3232475"/>
            <a:ext cx="168000" cy="1680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4"/>
          <p:cNvSpPr/>
          <p:nvPr/>
        </p:nvSpPr>
        <p:spPr>
          <a:xfrm>
            <a:off x="7144821" y="3232475"/>
            <a:ext cx="168000" cy="1680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4"/>
          <p:cNvSpPr/>
          <p:nvPr/>
        </p:nvSpPr>
        <p:spPr>
          <a:xfrm>
            <a:off x="7333504" y="3232475"/>
            <a:ext cx="168000" cy="1680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4"/>
          <p:cNvSpPr/>
          <p:nvPr/>
        </p:nvSpPr>
        <p:spPr>
          <a:xfrm>
            <a:off x="6639325" y="3944000"/>
            <a:ext cx="721800" cy="3558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Технологии</a:t>
            </a:r>
            <a:endParaRPr/>
          </a:p>
        </p:txBody>
      </p:sp>
      <p:pic>
        <p:nvPicPr>
          <p:cNvPr id="155" name="Google Shape;15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8570" y="4544000"/>
            <a:ext cx="1586868" cy="52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3563" y="3203022"/>
            <a:ext cx="1416000" cy="1416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2325" y="3136062"/>
            <a:ext cx="880625" cy="103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4600" y="2480275"/>
            <a:ext cx="1310875" cy="80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5"/>
          <p:cNvPicPr preferRelativeResize="0"/>
          <p:nvPr/>
        </p:nvPicPr>
        <p:blipFill rotWithShape="1">
          <a:blip r:embed="rId7">
            <a:alphaModFix/>
          </a:blip>
          <a:srcRect b="32789" l="3031" r="2226" t="18934"/>
          <a:stretch/>
        </p:blipFill>
        <p:spPr>
          <a:xfrm>
            <a:off x="704588" y="4168084"/>
            <a:ext cx="1416000" cy="450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53150" y="3344777"/>
            <a:ext cx="711800" cy="6145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5"/>
          <p:cNvSpPr txBox="1"/>
          <p:nvPr/>
        </p:nvSpPr>
        <p:spPr>
          <a:xfrm>
            <a:off x="282600" y="1783050"/>
            <a:ext cx="2154900" cy="6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Internet control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WEB-APP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2" name="Google Shape;162;p15"/>
          <p:cNvSpPr txBox="1"/>
          <p:nvPr/>
        </p:nvSpPr>
        <p:spPr>
          <a:xfrm>
            <a:off x="6574675" y="1783050"/>
            <a:ext cx="2154900" cy="6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Internet control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MOBILE-APP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3" name="Google Shape;163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944120" y="2665884"/>
            <a:ext cx="1416000" cy="764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944122" y="3509625"/>
            <a:ext cx="1416000" cy="14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874138" y="1307838"/>
            <a:ext cx="1263900" cy="126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5"/>
          <p:cNvSpPr txBox="1"/>
          <p:nvPr/>
        </p:nvSpPr>
        <p:spPr>
          <a:xfrm>
            <a:off x="3798100" y="984621"/>
            <a:ext cx="14160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Speech</a:t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7" name="Google Shape;167;p15"/>
          <p:cNvPicPr preferRelativeResize="0"/>
          <p:nvPr/>
        </p:nvPicPr>
        <p:blipFill rotWithShape="1">
          <a:blip r:embed="rId12">
            <a:alphaModFix/>
          </a:blip>
          <a:srcRect b="18929" l="0" r="0" t="0"/>
          <a:stretch/>
        </p:blipFill>
        <p:spPr>
          <a:xfrm>
            <a:off x="3020100" y="1069101"/>
            <a:ext cx="1068625" cy="866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5"/>
          <p:cNvPicPr preferRelativeResize="0"/>
          <p:nvPr/>
        </p:nvPicPr>
        <p:blipFill rotWithShape="1">
          <a:blip r:embed="rId13">
            <a:alphaModFix/>
          </a:blip>
          <a:srcRect b="0" l="0" r="65754" t="0"/>
          <a:stretch/>
        </p:blipFill>
        <p:spPr>
          <a:xfrm>
            <a:off x="5138167" y="772300"/>
            <a:ext cx="880625" cy="135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088713" y="257800"/>
            <a:ext cx="803025" cy="80302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5"/>
          <p:cNvSpPr/>
          <p:nvPr/>
        </p:nvSpPr>
        <p:spPr>
          <a:xfrm rot="1945255">
            <a:off x="2428165" y="3193482"/>
            <a:ext cx="1311050" cy="346216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5"/>
          <p:cNvSpPr/>
          <p:nvPr/>
        </p:nvSpPr>
        <p:spPr>
          <a:xfrm flipH="1" rot="-1945255">
            <a:off x="5404765" y="3176407"/>
            <a:ext cx="1311050" cy="346216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5"/>
          <p:cNvSpPr/>
          <p:nvPr/>
        </p:nvSpPr>
        <p:spPr>
          <a:xfrm rot="5400000">
            <a:off x="4163475" y="2623797"/>
            <a:ext cx="796200" cy="34650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6"/>
          <p:cNvSpPr txBox="1"/>
          <p:nvPr/>
        </p:nvSpPr>
        <p:spPr>
          <a:xfrm>
            <a:off x="1297500" y="393750"/>
            <a:ext cx="7038900" cy="10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Статусы и посты теплицы в соц. сетях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(Twitter + Facebook)</a:t>
            </a:r>
            <a:endParaRPr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8" name="Google Shape;178;p16"/>
          <p:cNvPicPr preferRelativeResize="0"/>
          <p:nvPr/>
        </p:nvPicPr>
        <p:blipFill rotWithShape="1">
          <a:blip r:embed="rId3">
            <a:alphaModFix/>
          </a:blip>
          <a:srcRect b="11129" l="25805" r="26976" t="7813"/>
          <a:stretch/>
        </p:blipFill>
        <p:spPr>
          <a:xfrm>
            <a:off x="1445550" y="1273025"/>
            <a:ext cx="4247901" cy="3847674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6"/>
          <p:cNvSpPr txBox="1"/>
          <p:nvPr/>
        </p:nvSpPr>
        <p:spPr>
          <a:xfrm>
            <a:off x="418425" y="1653275"/>
            <a:ext cx="8552400" cy="30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0" name="Google Shape;180;p16"/>
          <p:cNvPicPr preferRelativeResize="0"/>
          <p:nvPr/>
        </p:nvPicPr>
        <p:blipFill rotWithShape="1">
          <a:blip r:embed="rId4">
            <a:alphaModFix/>
          </a:blip>
          <a:srcRect b="0" l="0" r="0" t="3288"/>
          <a:stretch/>
        </p:blipFill>
        <p:spPr>
          <a:xfrm>
            <a:off x="5615085" y="950113"/>
            <a:ext cx="2441995" cy="384768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181" name="Google Shape;181;p16"/>
          <p:cNvPicPr preferRelativeResize="0"/>
          <p:nvPr/>
        </p:nvPicPr>
        <p:blipFill rotWithShape="1">
          <a:blip r:embed="rId5">
            <a:alphaModFix/>
          </a:blip>
          <a:srcRect b="50962" l="26601" r="27894" t="15782"/>
          <a:stretch/>
        </p:blipFill>
        <p:spPr>
          <a:xfrm>
            <a:off x="3848960" y="3449824"/>
            <a:ext cx="4037049" cy="1617479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82" name="Google Shape;182;p16"/>
          <p:cNvSpPr/>
          <p:nvPr/>
        </p:nvSpPr>
        <p:spPr>
          <a:xfrm>
            <a:off x="5794050" y="1301125"/>
            <a:ext cx="264300" cy="2073600"/>
          </a:xfrm>
          <a:prstGeom prst="rect">
            <a:avLst/>
          </a:prstGeom>
          <a:solidFill>
            <a:srgbClr val="FFFFFF">
              <a:alpha val="996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7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Спасибо за внимание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