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
  </p:handoutMasterIdLst>
  <p:sldIdLst>
    <p:sldId id="260" r:id="rId2"/>
    <p:sldId id="261" r:id="rId3"/>
    <p:sldId id="262"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2DC7"/>
    <a:srgbClr val="1D3C7A"/>
    <a:srgbClr val="003374"/>
    <a:srgbClr val="EAF2FA"/>
    <a:srgbClr val="255F93"/>
    <a:srgbClr val="332319"/>
    <a:srgbClr val="173A8D"/>
    <a:srgbClr val="C9A093"/>
    <a:srgbClr val="F1F1F1"/>
    <a:srgbClr val="3855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70" d="100"/>
          <a:sy n="70" d="100"/>
        </p:scale>
        <p:origin x="-1284"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8/30/2018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xmlns=""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8/30/2018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58906" y="1"/>
            <a:ext cx="7839635"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_____Microsoft_Office_Excel_97-20032.xls"/><Relationship Id="rId5" Type="http://schemas.openxmlformats.org/officeDocument/2006/relationships/image" Target="../media/image12.png"/><Relationship Id="rId4" Type="http://schemas.openxmlformats.org/officeDocument/2006/relationships/oleObject" Target="../embeddings/_____Microsoft_Office_Excel_97-2003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txBox="1">
            <a:spLocks noChangeArrowheads="1"/>
          </p:cNvSpPr>
          <p:nvPr/>
        </p:nvSpPr>
        <p:spPr>
          <a:xfrm>
            <a:off x="1329062" y="71205"/>
            <a:ext cx="6592185" cy="872353"/>
          </a:xfrm>
          <a:prstGeom prst="rect">
            <a:avLst/>
          </a:prstGeom>
        </p:spPr>
        <p:txBody>
          <a:bodyPr lIns="415595" tIns="207797" rIns="415595" bIns="207797" anchor="ctr"/>
          <a:lstStyle/>
          <a:p>
            <a:pPr algn="ctr">
              <a:defRPr/>
            </a:pPr>
            <a:r>
              <a:rPr lang="ru-RU" sz="1600" b="1" dirty="0">
                <a:solidFill>
                  <a:srgbClr val="255F93"/>
                </a:solidFill>
                <a:effectLst>
                  <a:outerShdw blurRad="38100" dist="38100" dir="2700000" algn="tl">
                    <a:srgbClr val="000000">
                      <a:alpha val="43137"/>
                    </a:srgbClr>
                  </a:outerShdw>
                </a:effectLst>
                <a:latin typeface="Times New Roman" pitchFamily="18" charset="0"/>
                <a:ea typeface="+mj-ea"/>
                <a:cs typeface="Times New Roman" pitchFamily="18" charset="0"/>
              </a:rPr>
              <a:t>ИССЛЕДОВАНИЕ МАТЕМАТИЧЕСКОГО МАЯТНИКА С ПОМОЩЬЮ КОНСТРУКТОРА  LEGO MINDSTORMS NXT2</a:t>
            </a:r>
          </a:p>
        </p:txBody>
      </p:sp>
      <p:sp>
        <p:nvSpPr>
          <p:cNvPr id="59" name="Прямоугольник 9"/>
          <p:cNvSpPr>
            <a:spLocks noChangeArrowheads="1"/>
          </p:cNvSpPr>
          <p:nvPr/>
        </p:nvSpPr>
        <p:spPr bwMode="auto">
          <a:xfrm>
            <a:off x="365760" y="875504"/>
            <a:ext cx="8368802" cy="3109466"/>
          </a:xfrm>
          <a:prstGeom prst="rect">
            <a:avLst/>
          </a:prstGeom>
          <a:noFill/>
          <a:ln w="9525">
            <a:noFill/>
            <a:miter lim="800000"/>
            <a:headEnd/>
            <a:tailEnd/>
          </a:ln>
        </p:spPr>
        <p:txBody>
          <a:bodyPr wrap="square" lIns="92354" tIns="46177" rIns="92354" bIns="46177">
            <a:spAutoFit/>
          </a:bodyPr>
          <a:lstStyle/>
          <a:p>
            <a:pPr algn="just"/>
            <a:r>
              <a:rPr lang="ru-RU" sz="1400" b="1" dirty="0" smtClean="0">
                <a:solidFill>
                  <a:schemeClr val="accent1">
                    <a:lumMod val="50000"/>
                  </a:schemeClr>
                </a:solidFill>
                <a:latin typeface="Times New Roman" pitchFamily="18" charset="0"/>
                <a:cs typeface="Times New Roman" pitchFamily="18" charset="0"/>
              </a:rPr>
              <a:t>Актуальность: </a:t>
            </a:r>
            <a:r>
              <a:rPr lang="ru-RU" sz="1400" dirty="0" smtClean="0">
                <a:solidFill>
                  <a:schemeClr val="accent1">
                    <a:lumMod val="75000"/>
                  </a:schemeClr>
                </a:solidFill>
                <a:latin typeface="Times New Roman" pitchFamily="18" charset="0"/>
                <a:cs typeface="Times New Roman" pitchFamily="18" charset="0"/>
              </a:rPr>
              <a:t>математический маятник для решения широкого круга задач используют физики, астрономы, геодезисты и др. Например, с его помощью занимаются поиском полезных ископаемых. Так, наблюдая за его ускорением можно найти залежи каменного угля и руды. При этом важно получать данные о работе математического маятника высокой </a:t>
            </a:r>
            <a:r>
              <a:rPr lang="ru-RU" sz="1400" dirty="0" smtClean="0">
                <a:solidFill>
                  <a:schemeClr val="accent1">
                    <a:lumMod val="75000"/>
                  </a:schemeClr>
                </a:solidFill>
                <a:latin typeface="Times New Roman" pitchFamily="18" charset="0"/>
                <a:cs typeface="Times New Roman" pitchFamily="18" charset="0"/>
              </a:rPr>
              <a:t>точности.</a:t>
            </a:r>
          </a:p>
          <a:p>
            <a:pPr algn="just"/>
            <a:r>
              <a:rPr lang="ru-RU" sz="1400" b="1" dirty="0" smtClean="0">
                <a:solidFill>
                  <a:schemeClr val="accent1">
                    <a:lumMod val="50000"/>
                  </a:schemeClr>
                </a:solidFill>
                <a:latin typeface="Times New Roman" pitchFamily="18" charset="0"/>
                <a:cs typeface="Times New Roman" pitchFamily="18" charset="0"/>
              </a:rPr>
              <a:t>Цель </a:t>
            </a:r>
            <a:r>
              <a:rPr lang="ru-RU" sz="1400" b="1" dirty="0">
                <a:solidFill>
                  <a:schemeClr val="accent1">
                    <a:lumMod val="50000"/>
                  </a:schemeClr>
                </a:solidFill>
                <a:latin typeface="Times New Roman" pitchFamily="18" charset="0"/>
                <a:cs typeface="Times New Roman" pitchFamily="18" charset="0"/>
              </a:rPr>
              <a:t>проекта: </a:t>
            </a:r>
            <a:r>
              <a:rPr lang="ru-RU" sz="1400" dirty="0">
                <a:solidFill>
                  <a:schemeClr val="accent1">
                    <a:lumMod val="75000"/>
                  </a:schemeClr>
                </a:solidFill>
                <a:latin typeface="Times New Roman" pitchFamily="18" charset="0"/>
                <a:cs typeface="Times New Roman" pitchFamily="18" charset="0"/>
              </a:rPr>
              <a:t>получение экспериментальных данных высокой точности о работе математического </a:t>
            </a:r>
            <a:r>
              <a:rPr lang="ru-RU" sz="1400" dirty="0" smtClean="0">
                <a:solidFill>
                  <a:schemeClr val="accent1">
                    <a:lumMod val="75000"/>
                  </a:schemeClr>
                </a:solidFill>
                <a:latin typeface="Times New Roman" pitchFamily="18" charset="0"/>
                <a:cs typeface="Times New Roman" pitchFamily="18" charset="0"/>
              </a:rPr>
              <a:t>маятника.</a:t>
            </a:r>
            <a:endParaRPr lang="ru-RU" sz="1400" dirty="0">
              <a:solidFill>
                <a:schemeClr val="accent1">
                  <a:lumMod val="75000"/>
                </a:schemeClr>
              </a:solidFill>
              <a:latin typeface="Times New Roman" pitchFamily="18" charset="0"/>
              <a:cs typeface="Times New Roman" pitchFamily="18" charset="0"/>
            </a:endParaRPr>
          </a:p>
          <a:p>
            <a:pPr algn="just"/>
            <a:r>
              <a:rPr lang="ru-RU" sz="1400" b="1" dirty="0">
                <a:solidFill>
                  <a:schemeClr val="accent1">
                    <a:lumMod val="50000"/>
                  </a:schemeClr>
                </a:solidFill>
                <a:latin typeface="Times New Roman" pitchFamily="18" charset="0"/>
                <a:cs typeface="Times New Roman" pitchFamily="18" charset="0"/>
              </a:rPr>
              <a:t>Задача проекта: </a:t>
            </a:r>
            <a:r>
              <a:rPr lang="ru-RU" sz="1400" dirty="0">
                <a:solidFill>
                  <a:schemeClr val="accent1">
                    <a:lumMod val="75000"/>
                  </a:schemeClr>
                </a:solidFill>
                <a:latin typeface="Times New Roman" pitchFamily="18" charset="0"/>
                <a:cs typeface="Times New Roman" pitchFamily="18" charset="0"/>
              </a:rPr>
              <a:t>разработка с помощью конструктора LEGO MINDSTORMS NXT2 робота, позволяющего производить высокоточные измерения характеристик работы математического </a:t>
            </a:r>
            <a:r>
              <a:rPr lang="ru-RU" sz="1400" dirty="0" smtClean="0">
                <a:solidFill>
                  <a:schemeClr val="accent1">
                    <a:lumMod val="75000"/>
                  </a:schemeClr>
                </a:solidFill>
                <a:latin typeface="Times New Roman" pitchFamily="18" charset="0"/>
                <a:cs typeface="Times New Roman" pitchFamily="18" charset="0"/>
              </a:rPr>
              <a:t>маятника.</a:t>
            </a:r>
          </a:p>
          <a:p>
            <a:pPr algn="just"/>
            <a:r>
              <a:rPr lang="ru-RU" sz="1400" b="1" dirty="0" smtClean="0">
                <a:solidFill>
                  <a:srgbClr val="003374"/>
                </a:solidFill>
                <a:latin typeface="Times New Roman" pitchFamily="18" charset="0"/>
                <a:cs typeface="Times New Roman" pitchFamily="18" charset="0"/>
              </a:rPr>
              <a:t>Требования к конструкции робота: </a:t>
            </a:r>
            <a:r>
              <a:rPr lang="ru-RU" sz="1400" dirty="0" smtClean="0">
                <a:solidFill>
                  <a:schemeClr val="accent1">
                    <a:lumMod val="75000"/>
                  </a:schemeClr>
                </a:solidFill>
                <a:latin typeface="Times New Roman" pitchFamily="18" charset="0"/>
                <a:cs typeface="Times New Roman" pitchFamily="18" charset="0"/>
              </a:rPr>
              <a:t>надежность конструкции, устойчивость, легкость смены батареек, простота конструкции.</a:t>
            </a:r>
          </a:p>
          <a:p>
            <a:pPr algn="just"/>
            <a:r>
              <a:rPr lang="ru-RU" sz="1400" b="1" dirty="0" smtClean="0">
                <a:solidFill>
                  <a:srgbClr val="003374"/>
                </a:solidFill>
                <a:latin typeface="Times New Roman" pitchFamily="18" charset="0"/>
                <a:cs typeface="Times New Roman" pitchFamily="18" charset="0"/>
              </a:rPr>
              <a:t>Результаты внедрения: </a:t>
            </a:r>
            <a:r>
              <a:rPr lang="ru-RU" sz="1400" dirty="0" smtClean="0">
                <a:solidFill>
                  <a:schemeClr val="accent1">
                    <a:lumMod val="75000"/>
                  </a:schemeClr>
                </a:solidFill>
                <a:latin typeface="Times New Roman" pitchFamily="18" charset="0"/>
                <a:cs typeface="Times New Roman" pitchFamily="18" charset="0"/>
              </a:rPr>
              <a:t>разработана  и внедрена в лабораторная работа, проводимая при профориентации школьников.</a:t>
            </a:r>
            <a:endParaRPr lang="ru-RU" sz="1400" dirty="0">
              <a:solidFill>
                <a:schemeClr val="accent1">
                  <a:lumMod val="75000"/>
                </a:schemeClr>
              </a:solidFill>
              <a:latin typeface="Times New Roman" pitchFamily="18" charset="0"/>
              <a:cs typeface="Times New Roman" pitchFamily="18" charset="0"/>
            </a:endParaRPr>
          </a:p>
          <a:p>
            <a:pPr algn="just"/>
            <a:endParaRPr lang="ru-RU" sz="1400" b="1" dirty="0">
              <a:solidFill>
                <a:schemeClr val="accent1">
                  <a:lumMod val="75000"/>
                </a:schemeClr>
              </a:solidFill>
              <a:latin typeface="Times New Roman" pitchFamily="18" charset="0"/>
              <a:cs typeface="Times New Roman" pitchFamily="18" charset="0"/>
            </a:endParaRPr>
          </a:p>
          <a:p>
            <a:pPr algn="just">
              <a:buFont typeface="Wingdings" pitchFamily="2" charset="2"/>
              <a:buNone/>
            </a:pPr>
            <a:endParaRPr lang="ru-RU" sz="1400" b="1" dirty="0">
              <a:solidFill>
                <a:schemeClr val="accent1">
                  <a:lumMod val="75000"/>
                </a:schemeClr>
              </a:solidFill>
              <a:latin typeface="Times New Roman" pitchFamily="18" charset="0"/>
              <a:cs typeface="Times New Roman" pitchFamily="18" charset="0"/>
            </a:endParaRPr>
          </a:p>
        </p:txBody>
      </p:sp>
      <p:pic>
        <p:nvPicPr>
          <p:cNvPr id="60" name="Picture 2" descr="сенсор УЗ"/>
          <p:cNvPicPr>
            <a:picLocks noChangeAspect="1" noChangeArrowheads="1"/>
          </p:cNvPicPr>
          <p:nvPr/>
        </p:nvPicPr>
        <p:blipFill>
          <a:blip r:embed="rId2"/>
          <a:srcRect/>
          <a:stretch>
            <a:fillRect/>
          </a:stretch>
        </p:blipFill>
        <p:spPr bwMode="auto">
          <a:xfrm>
            <a:off x="623889" y="4883618"/>
            <a:ext cx="1001299" cy="1302243"/>
          </a:xfrm>
          <a:prstGeom prst="rect">
            <a:avLst/>
          </a:prstGeom>
          <a:noFill/>
          <a:ln w="9525">
            <a:noFill/>
            <a:miter lim="800000"/>
            <a:headEnd/>
            <a:tailEnd/>
          </a:ln>
        </p:spPr>
      </p:pic>
      <p:graphicFrame>
        <p:nvGraphicFramePr>
          <p:cNvPr id="63" name="Объект 3"/>
          <p:cNvGraphicFramePr>
            <a:graphicFrameLocks noGrp="1"/>
          </p:cNvGraphicFramePr>
          <p:nvPr>
            <p:ph idx="1"/>
          </p:nvPr>
        </p:nvGraphicFramePr>
        <p:xfrm>
          <a:off x="381596" y="3671454"/>
          <a:ext cx="4162695" cy="2840182"/>
        </p:xfrm>
        <a:graphic>
          <a:graphicData uri="http://schemas.openxmlformats.org/drawingml/2006/table">
            <a:tbl>
              <a:tblPr/>
              <a:tblGrid>
                <a:gridCol w="2080843"/>
                <a:gridCol w="2081852"/>
              </a:tblGrid>
              <a:tr h="2840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Ультразвуковой датчик – позволяет роботу реагировать на движение и измерять расстояние до объекта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(до 255 см с точностью ±3 см)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F2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Блок управления  </a:t>
                      </a:r>
                      <a:r>
                        <a:rPr kumimoji="0" lang="en-US"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NXT </a:t>
                      </a:r>
                      <a:r>
                        <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это микрокомпьютер, который управляет работой робота.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F2FA"/>
                    </a:solidFill>
                  </a:tcPr>
                </a:tc>
              </a:tr>
            </a:tbl>
          </a:graphicData>
        </a:graphic>
      </p:graphicFrame>
      <p:pic>
        <p:nvPicPr>
          <p:cNvPr id="64" name="Picture 2" descr="сенсор УЗ"/>
          <p:cNvPicPr>
            <a:picLocks noChangeAspect="1" noChangeArrowheads="1"/>
          </p:cNvPicPr>
          <p:nvPr/>
        </p:nvPicPr>
        <p:blipFill>
          <a:blip r:embed="rId2"/>
          <a:srcRect/>
          <a:stretch>
            <a:fillRect/>
          </a:stretch>
        </p:blipFill>
        <p:spPr bwMode="auto">
          <a:xfrm>
            <a:off x="941012" y="5408116"/>
            <a:ext cx="1054044" cy="1055175"/>
          </a:xfrm>
          <a:prstGeom prst="rect">
            <a:avLst/>
          </a:prstGeom>
          <a:noFill/>
          <a:ln w="9525">
            <a:noFill/>
            <a:miter lim="800000"/>
            <a:headEnd/>
            <a:tailEnd/>
          </a:ln>
        </p:spPr>
      </p:pic>
      <p:pic>
        <p:nvPicPr>
          <p:cNvPr id="65" name="Picture 1" descr="микроконтолер"/>
          <p:cNvPicPr>
            <a:picLocks noChangeAspect="1" noChangeArrowheads="1"/>
          </p:cNvPicPr>
          <p:nvPr/>
        </p:nvPicPr>
        <p:blipFill>
          <a:blip r:embed="rId3" cstate="print"/>
          <a:srcRect/>
          <a:stretch>
            <a:fillRect/>
          </a:stretch>
        </p:blipFill>
        <p:spPr bwMode="auto">
          <a:xfrm>
            <a:off x="2881390" y="4995162"/>
            <a:ext cx="1288828" cy="1461056"/>
          </a:xfrm>
          <a:prstGeom prst="rect">
            <a:avLst/>
          </a:prstGeom>
          <a:noFill/>
          <a:ln w="9525">
            <a:noFill/>
            <a:miter lim="800000"/>
            <a:headEnd/>
            <a:tailEnd/>
          </a:ln>
        </p:spPr>
      </p:pic>
      <p:graphicFrame>
        <p:nvGraphicFramePr>
          <p:cNvPr id="70" name="Объект 3"/>
          <p:cNvGraphicFramePr>
            <a:graphicFrameLocks/>
          </p:cNvGraphicFramePr>
          <p:nvPr/>
        </p:nvGraphicFramePr>
        <p:xfrm>
          <a:off x="4682835" y="3643744"/>
          <a:ext cx="4197927" cy="2840181"/>
        </p:xfrm>
        <a:graphic>
          <a:graphicData uri="http://schemas.openxmlformats.org/drawingml/2006/table">
            <a:tbl>
              <a:tblPr/>
              <a:tblGrid>
                <a:gridCol w="2098455"/>
                <a:gridCol w="2099472"/>
              </a:tblGrid>
              <a:tr h="28401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F2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F2FA"/>
                    </a:solidFill>
                  </a:tcPr>
                </a:tc>
              </a:tr>
            </a:tbl>
          </a:graphicData>
        </a:graphic>
      </p:graphicFrame>
      <p:pic>
        <p:nvPicPr>
          <p:cNvPr id="71" name="Picture 2"/>
          <p:cNvPicPr>
            <a:picLocks noChangeAspect="1" noChangeArrowheads="1"/>
          </p:cNvPicPr>
          <p:nvPr/>
        </p:nvPicPr>
        <p:blipFill>
          <a:blip r:embed="rId4" cstate="print"/>
          <a:srcRect/>
          <a:stretch>
            <a:fillRect/>
          </a:stretch>
        </p:blipFill>
        <p:spPr>
          <a:xfrm>
            <a:off x="5213207" y="3765984"/>
            <a:ext cx="1076758" cy="1145098"/>
          </a:xfrm>
          <a:prstGeom prst="rect">
            <a:avLst/>
          </a:prstGeom>
          <a:noFill/>
        </p:spPr>
      </p:pic>
      <p:pic>
        <p:nvPicPr>
          <p:cNvPr id="72" name="Picture 3" descr="вид робота 1"/>
          <p:cNvPicPr>
            <a:picLocks noChangeAspect="1" noChangeArrowheads="1"/>
          </p:cNvPicPr>
          <p:nvPr/>
        </p:nvPicPr>
        <p:blipFill>
          <a:blip r:embed="rId5"/>
          <a:srcRect/>
          <a:stretch>
            <a:fillRect/>
          </a:stretch>
        </p:blipFill>
        <p:spPr bwMode="auto">
          <a:xfrm>
            <a:off x="7319819" y="3748377"/>
            <a:ext cx="868218" cy="1134409"/>
          </a:xfrm>
          <a:prstGeom prst="rect">
            <a:avLst/>
          </a:prstGeom>
          <a:noFill/>
          <a:ln w="9525">
            <a:noFill/>
            <a:miter lim="800000"/>
            <a:headEnd/>
            <a:tailEnd/>
          </a:ln>
        </p:spPr>
      </p:pic>
      <p:sp>
        <p:nvSpPr>
          <p:cNvPr id="73" name="TextBox 3"/>
          <p:cNvSpPr txBox="1">
            <a:spLocks noChangeArrowheads="1"/>
          </p:cNvSpPr>
          <p:nvPr/>
        </p:nvSpPr>
        <p:spPr bwMode="auto">
          <a:xfrm>
            <a:off x="4821383" y="5042118"/>
            <a:ext cx="3920836" cy="1384995"/>
          </a:xfrm>
          <a:prstGeom prst="rect">
            <a:avLst/>
          </a:prstGeom>
          <a:noFill/>
          <a:ln w="9525">
            <a:noFill/>
            <a:miter lim="800000"/>
            <a:headEnd/>
            <a:tailEnd/>
          </a:ln>
        </p:spPr>
        <p:txBody>
          <a:bodyPr wrap="square">
            <a:spAutoFit/>
          </a:bodyPr>
          <a:lstStyle/>
          <a:p>
            <a:pPr algn="just"/>
            <a:r>
              <a:rPr lang="ru-RU" sz="1400" dirty="0" smtClean="0">
                <a:solidFill>
                  <a:schemeClr val="accent1">
                    <a:lumMod val="75000"/>
                  </a:schemeClr>
                </a:solidFill>
                <a:latin typeface="Times New Roman" pitchFamily="18" charset="0"/>
                <a:cs typeface="Times New Roman" pitchFamily="18" charset="0"/>
              </a:rPr>
              <a:t>Измерения </a:t>
            </a:r>
            <a:r>
              <a:rPr lang="ru-RU" sz="1400" dirty="0">
                <a:solidFill>
                  <a:schemeClr val="accent1">
                    <a:lumMod val="75000"/>
                  </a:schemeClr>
                </a:solidFill>
                <a:latin typeface="Times New Roman" pitchFamily="18" charset="0"/>
                <a:cs typeface="Times New Roman" pitchFamily="18" charset="0"/>
              </a:rPr>
              <a:t>показали, что при горизонтальном расположении </a:t>
            </a:r>
            <a:r>
              <a:rPr lang="ru-RU" sz="1400" dirty="0" smtClean="0">
                <a:solidFill>
                  <a:schemeClr val="accent1">
                    <a:lumMod val="75000"/>
                  </a:schemeClr>
                </a:solidFill>
                <a:latin typeface="Times New Roman" pitchFamily="18" charset="0"/>
                <a:cs typeface="Times New Roman" pitchFamily="18" charset="0"/>
              </a:rPr>
              <a:t>угол </a:t>
            </a:r>
            <a:r>
              <a:rPr lang="ru-RU" sz="1400" dirty="0">
                <a:solidFill>
                  <a:schemeClr val="accent1">
                    <a:lumMod val="75000"/>
                  </a:schemeClr>
                </a:solidFill>
                <a:latin typeface="Times New Roman" pitchFamily="18" charset="0"/>
                <a:cs typeface="Times New Roman" pitchFamily="18" charset="0"/>
              </a:rPr>
              <a:t>обзора датчика составляет 40 градусов, а при вертикальном – 60 градусов. </a:t>
            </a:r>
          </a:p>
          <a:p>
            <a:pPr algn="just"/>
            <a:r>
              <a:rPr lang="ru-RU" sz="1400" dirty="0">
                <a:solidFill>
                  <a:schemeClr val="accent1">
                    <a:lumMod val="75000"/>
                  </a:schemeClr>
                </a:solidFill>
                <a:latin typeface="Times New Roman" pitchFamily="18" charset="0"/>
                <a:cs typeface="Times New Roman" pitchFamily="18" charset="0"/>
              </a:rPr>
              <a:t>При вертикальном </a:t>
            </a:r>
            <a:r>
              <a:rPr lang="ru-RU" sz="1400" dirty="0" smtClean="0">
                <a:solidFill>
                  <a:schemeClr val="accent1">
                    <a:lumMod val="75000"/>
                  </a:schemeClr>
                </a:solidFill>
                <a:latin typeface="Times New Roman" pitchFamily="18" charset="0"/>
                <a:cs typeface="Times New Roman" pitchFamily="18" charset="0"/>
              </a:rPr>
              <a:t>робот </a:t>
            </a:r>
            <a:r>
              <a:rPr lang="ru-RU" sz="1400" dirty="0">
                <a:solidFill>
                  <a:schemeClr val="accent1">
                    <a:lumMod val="75000"/>
                  </a:schemeClr>
                </a:solidFill>
                <a:latin typeface="Times New Roman" pitchFamily="18" charset="0"/>
                <a:cs typeface="Times New Roman" pitchFamily="18" charset="0"/>
              </a:rPr>
              <a:t>реагирует более точно на колебания маятника. Эту конструкцию мы в </a:t>
            </a:r>
            <a:r>
              <a:rPr lang="ru-RU" sz="1400" dirty="0" smtClean="0">
                <a:solidFill>
                  <a:schemeClr val="accent1">
                    <a:lumMod val="75000"/>
                  </a:schemeClr>
                </a:solidFill>
                <a:latin typeface="Times New Roman" pitchFamily="18" charset="0"/>
                <a:cs typeface="Times New Roman" pitchFamily="18" charset="0"/>
              </a:rPr>
              <a:t>используем </a:t>
            </a:r>
            <a:r>
              <a:rPr lang="ru-RU" sz="1400" dirty="0">
                <a:solidFill>
                  <a:schemeClr val="accent1">
                    <a:lumMod val="75000"/>
                  </a:schemeClr>
                </a:solidFill>
                <a:latin typeface="Times New Roman" pitchFamily="18" charset="0"/>
                <a:cs typeface="Times New Roman" pitchFamily="18" charset="0"/>
              </a:rPr>
              <a:t>в экспериментах</a:t>
            </a:r>
          </a:p>
        </p:txBody>
      </p:sp>
      <p:sp>
        <p:nvSpPr>
          <p:cNvPr id="74" name="Прямоугольник 9"/>
          <p:cNvSpPr>
            <a:spLocks noChangeArrowheads="1"/>
          </p:cNvSpPr>
          <p:nvPr/>
        </p:nvSpPr>
        <p:spPr bwMode="auto">
          <a:xfrm>
            <a:off x="1100051" y="3446026"/>
            <a:ext cx="2820785" cy="955030"/>
          </a:xfrm>
          <a:prstGeom prst="rect">
            <a:avLst/>
          </a:prstGeom>
          <a:noFill/>
          <a:ln w="9525">
            <a:noFill/>
            <a:miter lim="800000"/>
            <a:headEnd/>
            <a:tailEnd/>
          </a:ln>
        </p:spPr>
        <p:txBody>
          <a:bodyPr wrap="square" lIns="92354" tIns="46177" rIns="92354" bIns="46177">
            <a:spAutoFit/>
          </a:bodyPr>
          <a:lstStyle/>
          <a:p>
            <a:pPr algn="just">
              <a:buFont typeface="Wingdings" pitchFamily="2" charset="2"/>
              <a:buNone/>
            </a:pPr>
            <a:r>
              <a:rPr lang="ru-RU" sz="1400" b="1" dirty="0" smtClean="0">
                <a:solidFill>
                  <a:schemeClr val="accent1">
                    <a:lumMod val="50000"/>
                  </a:schemeClr>
                </a:solidFill>
                <a:latin typeface="Times New Roman" pitchFamily="18" charset="0"/>
                <a:cs typeface="Times New Roman" pitchFamily="18" charset="0"/>
              </a:rPr>
              <a:t>Основные элементы робота</a:t>
            </a:r>
            <a:endParaRPr lang="ru-RU" sz="1400" dirty="0" smtClean="0">
              <a:solidFill>
                <a:schemeClr val="accent1">
                  <a:lumMod val="75000"/>
                </a:schemeClr>
              </a:solidFill>
              <a:latin typeface="Times New Roman" pitchFamily="18" charset="0"/>
              <a:cs typeface="Times New Roman" pitchFamily="18" charset="0"/>
            </a:endParaRPr>
          </a:p>
          <a:p>
            <a:pPr algn="just"/>
            <a:endParaRPr lang="ru-RU" sz="1400" dirty="0">
              <a:solidFill>
                <a:schemeClr val="accent1">
                  <a:lumMod val="75000"/>
                </a:schemeClr>
              </a:solidFill>
              <a:latin typeface="Times New Roman" pitchFamily="18" charset="0"/>
              <a:cs typeface="Times New Roman" pitchFamily="18" charset="0"/>
            </a:endParaRPr>
          </a:p>
          <a:p>
            <a:pPr algn="just"/>
            <a:endParaRPr lang="ru-RU" sz="1400" b="1" dirty="0">
              <a:solidFill>
                <a:schemeClr val="accent1">
                  <a:lumMod val="75000"/>
                </a:schemeClr>
              </a:solidFill>
              <a:latin typeface="Times New Roman" pitchFamily="18" charset="0"/>
              <a:cs typeface="Times New Roman" pitchFamily="18" charset="0"/>
            </a:endParaRPr>
          </a:p>
          <a:p>
            <a:pPr algn="just">
              <a:buFont typeface="Wingdings" pitchFamily="2" charset="2"/>
              <a:buNone/>
            </a:pPr>
            <a:endParaRPr lang="ru-RU" sz="1400" b="1" dirty="0">
              <a:solidFill>
                <a:schemeClr val="accent1">
                  <a:lumMod val="75000"/>
                </a:schemeClr>
              </a:solidFill>
              <a:latin typeface="Times New Roman" pitchFamily="18" charset="0"/>
              <a:cs typeface="Times New Roman" pitchFamily="18" charset="0"/>
            </a:endParaRPr>
          </a:p>
        </p:txBody>
      </p:sp>
      <p:sp>
        <p:nvSpPr>
          <p:cNvPr id="75" name="Прямоугольник 9"/>
          <p:cNvSpPr>
            <a:spLocks noChangeArrowheads="1"/>
          </p:cNvSpPr>
          <p:nvPr/>
        </p:nvSpPr>
        <p:spPr bwMode="auto">
          <a:xfrm>
            <a:off x="5181600" y="3424760"/>
            <a:ext cx="3158835" cy="955030"/>
          </a:xfrm>
          <a:prstGeom prst="rect">
            <a:avLst/>
          </a:prstGeom>
          <a:noFill/>
          <a:ln w="9525">
            <a:noFill/>
            <a:miter lim="800000"/>
            <a:headEnd/>
            <a:tailEnd/>
          </a:ln>
        </p:spPr>
        <p:txBody>
          <a:bodyPr wrap="square" lIns="92354" tIns="46177" rIns="92354" bIns="46177">
            <a:spAutoFit/>
          </a:bodyPr>
          <a:lstStyle/>
          <a:p>
            <a:pPr algn="just">
              <a:buFont typeface="Wingdings" pitchFamily="2" charset="2"/>
              <a:buNone/>
            </a:pPr>
            <a:r>
              <a:rPr lang="ru-RU" sz="1400" b="1" dirty="0" smtClean="0">
                <a:solidFill>
                  <a:schemeClr val="accent1">
                    <a:lumMod val="50000"/>
                  </a:schemeClr>
                </a:solidFill>
                <a:latin typeface="Times New Roman" pitchFamily="18" charset="0"/>
                <a:cs typeface="Times New Roman" pitchFamily="18" charset="0"/>
              </a:rPr>
              <a:t>Варианты расположения датчиков</a:t>
            </a:r>
            <a:endParaRPr lang="ru-RU" sz="1400" dirty="0" smtClean="0">
              <a:solidFill>
                <a:schemeClr val="accent1">
                  <a:lumMod val="75000"/>
                </a:schemeClr>
              </a:solidFill>
              <a:latin typeface="Times New Roman" pitchFamily="18" charset="0"/>
              <a:cs typeface="Times New Roman" pitchFamily="18" charset="0"/>
            </a:endParaRPr>
          </a:p>
          <a:p>
            <a:pPr algn="just"/>
            <a:endParaRPr lang="ru-RU" sz="1400" dirty="0">
              <a:solidFill>
                <a:schemeClr val="accent1">
                  <a:lumMod val="75000"/>
                </a:schemeClr>
              </a:solidFill>
              <a:latin typeface="Times New Roman" pitchFamily="18" charset="0"/>
              <a:cs typeface="Times New Roman" pitchFamily="18" charset="0"/>
            </a:endParaRPr>
          </a:p>
          <a:p>
            <a:pPr algn="just"/>
            <a:endParaRPr lang="ru-RU" sz="1400" b="1" dirty="0">
              <a:solidFill>
                <a:schemeClr val="accent1">
                  <a:lumMod val="75000"/>
                </a:schemeClr>
              </a:solidFill>
              <a:latin typeface="Times New Roman" pitchFamily="18" charset="0"/>
              <a:cs typeface="Times New Roman" pitchFamily="18" charset="0"/>
            </a:endParaRPr>
          </a:p>
          <a:p>
            <a:pPr algn="just">
              <a:buFont typeface="Wingdings" pitchFamily="2" charset="2"/>
              <a:buNone/>
            </a:pPr>
            <a:endParaRPr lang="ru-RU" sz="14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8354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4256959" y="207820"/>
            <a:ext cx="4693077" cy="404530"/>
          </a:xfrm>
        </p:spPr>
        <p:txBody>
          <a:bodyPr>
            <a:normAutofit/>
          </a:bodyPr>
          <a:lstStyle/>
          <a:p>
            <a:pPr algn="ctr"/>
            <a:r>
              <a:rPr lang="ru-RU" sz="1800" b="1" dirty="0" smtClean="0">
                <a:solidFill>
                  <a:srgbClr val="1D3C7A"/>
                </a:solidFill>
                <a:latin typeface="Times New Roman" pitchFamily="18" charset="0"/>
                <a:cs typeface="Times New Roman" pitchFamily="18" charset="0"/>
              </a:rPr>
              <a:t>Программа для робота.</a:t>
            </a:r>
          </a:p>
        </p:txBody>
      </p:sp>
      <p:pic>
        <p:nvPicPr>
          <p:cNvPr id="11" name="Picture 2"/>
          <p:cNvPicPr>
            <a:picLocks noGrp="1" noChangeAspect="1" noChangeArrowheads="1"/>
          </p:cNvPicPr>
          <p:nvPr>
            <p:ph idx="1"/>
          </p:nvPr>
        </p:nvPicPr>
        <p:blipFill>
          <a:blip r:embed="rId3"/>
          <a:srcRect/>
          <a:stretch>
            <a:fillRect/>
          </a:stretch>
        </p:blipFill>
        <p:spPr>
          <a:xfrm>
            <a:off x="4999510" y="655639"/>
            <a:ext cx="3964381" cy="1741198"/>
          </a:xfrm>
          <a:noFill/>
        </p:spPr>
      </p:pic>
      <p:sp>
        <p:nvSpPr>
          <p:cNvPr id="12" name="Заголовок 1"/>
          <p:cNvSpPr txBox="1">
            <a:spLocks/>
          </p:cNvSpPr>
          <p:nvPr/>
        </p:nvSpPr>
        <p:spPr bwMode="auto">
          <a:xfrm>
            <a:off x="4988216" y="2479964"/>
            <a:ext cx="3911236" cy="955963"/>
          </a:xfrm>
          <a:prstGeom prst="rect">
            <a:avLst/>
          </a:prstGeom>
          <a:noFill/>
          <a:ln w="9525">
            <a:noFill/>
            <a:miter lim="800000"/>
            <a:headEnd/>
            <a:tailEnd/>
          </a:ln>
        </p:spPr>
        <p:txBody>
          <a:bodyPr anchor="ctr"/>
          <a:lstStyle/>
          <a:p>
            <a:pPr algn="just" eaLnBrk="0" hangingPunct="0">
              <a:defRPr/>
            </a:pPr>
            <a:r>
              <a:rPr lang="ru-RU" sz="1400" kern="0" dirty="0">
                <a:solidFill>
                  <a:schemeClr val="accent1">
                    <a:lumMod val="75000"/>
                  </a:schemeClr>
                </a:solidFill>
                <a:latin typeface="Times New Roman" pitchFamily="18" charset="0"/>
                <a:ea typeface="+mj-ea"/>
                <a:cs typeface="Times New Roman" pitchFamily="18" charset="0"/>
              </a:rPr>
              <a:t>Программа состоит из </a:t>
            </a:r>
            <a:r>
              <a:rPr lang="ru-RU" sz="1400" kern="0" dirty="0" smtClean="0">
                <a:solidFill>
                  <a:schemeClr val="accent1">
                    <a:lumMod val="75000"/>
                  </a:schemeClr>
                </a:solidFill>
                <a:latin typeface="Times New Roman" pitchFamily="18" charset="0"/>
                <a:ea typeface="+mj-ea"/>
                <a:cs typeface="Times New Roman" pitchFamily="18" charset="0"/>
              </a:rPr>
              <a:t>двух </a:t>
            </a:r>
            <a:r>
              <a:rPr lang="ru-RU" sz="1400" kern="0" dirty="0">
                <a:solidFill>
                  <a:schemeClr val="accent1">
                    <a:lumMod val="75000"/>
                  </a:schemeClr>
                </a:solidFill>
                <a:latin typeface="Times New Roman" pitchFamily="18" charset="0"/>
                <a:ea typeface="+mj-ea"/>
                <a:cs typeface="Times New Roman" pitchFamily="18" charset="0"/>
              </a:rPr>
              <a:t>частей:</a:t>
            </a:r>
          </a:p>
          <a:p>
            <a:pPr marL="265113" indent="-265113" algn="just" eaLnBrk="0" hangingPunct="0">
              <a:buFontTx/>
              <a:buAutoNum type="arabicPeriod"/>
              <a:defRPr/>
            </a:pPr>
            <a:r>
              <a:rPr lang="ru-RU" sz="1400" kern="0" dirty="0" smtClean="0">
                <a:solidFill>
                  <a:schemeClr val="accent1">
                    <a:lumMod val="75000"/>
                  </a:schemeClr>
                </a:solidFill>
                <a:latin typeface="Times New Roman" pitchFamily="18" charset="0"/>
                <a:ea typeface="+mj-ea"/>
                <a:cs typeface="Times New Roman" pitchFamily="18" charset="0"/>
              </a:rPr>
              <a:t>Включает 2 цикла </a:t>
            </a:r>
            <a:r>
              <a:rPr lang="ru-RU" sz="1400" kern="0" dirty="0">
                <a:solidFill>
                  <a:schemeClr val="accent1">
                    <a:lumMod val="75000"/>
                  </a:schemeClr>
                </a:solidFill>
                <a:latin typeface="Times New Roman" pitchFamily="18" charset="0"/>
                <a:ea typeface="+mj-ea"/>
                <a:cs typeface="Times New Roman" pitchFamily="18" charset="0"/>
              </a:rPr>
              <a:t>вложенных один в другой и производит измерения</a:t>
            </a:r>
          </a:p>
          <a:p>
            <a:pPr marL="265113" indent="-265113" algn="just" eaLnBrk="0" hangingPunct="0">
              <a:buFontTx/>
              <a:buAutoNum type="arabicPeriod"/>
              <a:defRPr/>
            </a:pPr>
            <a:r>
              <a:rPr lang="ru-RU" sz="1400" kern="0" dirty="0">
                <a:solidFill>
                  <a:schemeClr val="accent1">
                    <a:lumMod val="75000"/>
                  </a:schemeClr>
                </a:solidFill>
                <a:latin typeface="Times New Roman" pitchFamily="18" charset="0"/>
                <a:ea typeface="+mj-ea"/>
                <a:cs typeface="Times New Roman" pitchFamily="18" charset="0"/>
              </a:rPr>
              <a:t>Отвечает за вывод результатов измерений на экран</a:t>
            </a:r>
          </a:p>
        </p:txBody>
      </p:sp>
      <p:pic>
        <p:nvPicPr>
          <p:cNvPr id="13" name="Picture 2"/>
          <p:cNvPicPr>
            <a:picLocks noChangeAspect="1" noChangeArrowheads="1"/>
          </p:cNvPicPr>
          <p:nvPr/>
        </p:nvPicPr>
        <p:blipFill>
          <a:blip r:embed="rId4"/>
          <a:srcRect/>
          <a:stretch>
            <a:fillRect/>
          </a:stretch>
        </p:blipFill>
        <p:spPr bwMode="auto">
          <a:xfrm>
            <a:off x="299474" y="753340"/>
            <a:ext cx="1822437" cy="2419351"/>
          </a:xfrm>
          <a:prstGeom prst="rect">
            <a:avLst/>
          </a:prstGeom>
          <a:noFill/>
          <a:ln w="9525">
            <a:noFill/>
            <a:miter lim="800000"/>
            <a:headEnd/>
            <a:tailEnd/>
          </a:ln>
        </p:spPr>
      </p:pic>
      <p:sp>
        <p:nvSpPr>
          <p:cNvPr id="14" name="Заголовок 1"/>
          <p:cNvSpPr txBox="1">
            <a:spLocks/>
          </p:cNvSpPr>
          <p:nvPr/>
        </p:nvSpPr>
        <p:spPr>
          <a:xfrm>
            <a:off x="682487" y="235528"/>
            <a:ext cx="4693077" cy="40453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b="1" i="0" u="none" strike="noStrike" kern="1200" cap="none" spc="0" normalizeH="0" baseline="0" noProof="0" dirty="0" smtClean="0">
                <a:ln>
                  <a:noFill/>
                </a:ln>
                <a:solidFill>
                  <a:srgbClr val="1D3C7A"/>
                </a:solidFill>
                <a:effectLst/>
                <a:uLnTx/>
                <a:uFillTx/>
                <a:latin typeface="Times New Roman" pitchFamily="18" charset="0"/>
                <a:ea typeface="+mj-ea"/>
                <a:cs typeface="Times New Roman" pitchFamily="18" charset="0"/>
              </a:rPr>
              <a:t>Установка</a:t>
            </a:r>
          </a:p>
        </p:txBody>
      </p:sp>
      <p:sp>
        <p:nvSpPr>
          <p:cNvPr id="16" name="Заголовок 1"/>
          <p:cNvSpPr txBox="1">
            <a:spLocks/>
          </p:cNvSpPr>
          <p:nvPr/>
        </p:nvSpPr>
        <p:spPr bwMode="auto">
          <a:xfrm>
            <a:off x="2202872" y="595746"/>
            <a:ext cx="2701637" cy="2784764"/>
          </a:xfrm>
          <a:prstGeom prst="rect">
            <a:avLst/>
          </a:prstGeom>
          <a:noFill/>
          <a:ln w="9525">
            <a:noFill/>
            <a:miter lim="800000"/>
            <a:headEnd/>
            <a:tailEnd/>
          </a:ln>
        </p:spPr>
        <p:txBody>
          <a:bodyPr anchor="ctr"/>
          <a:lstStyle/>
          <a:p>
            <a:pPr algn="just" eaLnBrk="0" hangingPunct="0">
              <a:defRPr/>
            </a:pPr>
            <a:r>
              <a:rPr lang="ru-RU" sz="1400" kern="0" dirty="0" smtClean="0">
                <a:solidFill>
                  <a:schemeClr val="accent1">
                    <a:lumMod val="75000"/>
                  </a:schemeClr>
                </a:solidFill>
                <a:latin typeface="Times New Roman" pitchFamily="18" charset="0"/>
                <a:ea typeface="+mj-ea"/>
                <a:cs typeface="Times New Roman" pitchFamily="18" charset="0"/>
              </a:rPr>
              <a:t>Установка представляет собой штатив с закрепленной на нем балкой. К балке крепиться груз, подвешенный на двух нитях для обеспечения равномерного колебания.  Робот располагается непосредственно под грузом так, чтобы груз находился по центру относительно ультразвукового датчика, но  на высоте не более 0,25 м.</a:t>
            </a:r>
            <a:endParaRPr lang="ru-RU" sz="1400" kern="0" dirty="0">
              <a:solidFill>
                <a:schemeClr val="accent1">
                  <a:lumMod val="75000"/>
                </a:schemeClr>
              </a:solidFill>
              <a:latin typeface="Times New Roman" pitchFamily="18" charset="0"/>
              <a:ea typeface="+mj-ea"/>
              <a:cs typeface="Times New Roman" pitchFamily="18" charset="0"/>
            </a:endParaRPr>
          </a:p>
        </p:txBody>
      </p:sp>
      <p:sp>
        <p:nvSpPr>
          <p:cNvPr id="18" name="Заголовок 1"/>
          <p:cNvSpPr txBox="1">
            <a:spLocks/>
          </p:cNvSpPr>
          <p:nvPr/>
        </p:nvSpPr>
        <p:spPr>
          <a:xfrm>
            <a:off x="2095651" y="3435928"/>
            <a:ext cx="4693077" cy="40453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b="1" i="0" u="none" strike="noStrike" kern="1200" cap="none" spc="0" normalizeH="0" baseline="0" noProof="0" dirty="0" smtClean="0">
                <a:ln>
                  <a:noFill/>
                </a:ln>
                <a:solidFill>
                  <a:srgbClr val="1D3C7A"/>
                </a:solidFill>
                <a:effectLst/>
                <a:uLnTx/>
                <a:uFillTx/>
                <a:latin typeface="Times New Roman" pitchFamily="18" charset="0"/>
                <a:ea typeface="+mj-ea"/>
                <a:cs typeface="Times New Roman" pitchFamily="18" charset="0"/>
              </a:rPr>
              <a:t>Проведение экспериментов</a:t>
            </a:r>
          </a:p>
        </p:txBody>
      </p:sp>
      <p:sp>
        <p:nvSpPr>
          <p:cNvPr id="20" name="Объект 2"/>
          <p:cNvSpPr txBox="1">
            <a:spLocks/>
          </p:cNvSpPr>
          <p:nvPr/>
        </p:nvSpPr>
        <p:spPr>
          <a:xfrm>
            <a:off x="221673" y="4426042"/>
            <a:ext cx="4433453" cy="955965"/>
          </a:xfrm>
          <a:prstGeom prst="rect">
            <a:avLst/>
          </a:prstGeom>
        </p:spPr>
        <p:txBody>
          <a:bodyPr vert="horz" lIns="91440" tIns="45720" rIns="91440" bIns="45720" rtlCol="0">
            <a:noAutofit/>
          </a:bodyPr>
          <a:lstStyle/>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Массу грузов </a:t>
            </a:r>
            <a:r>
              <a:rPr lang="ru-RU" sz="1400" dirty="0" smtClean="0">
                <a:solidFill>
                  <a:schemeClr val="accent1">
                    <a:lumMod val="75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измеряли на лабораторных весах. Точность измерений достигает 0,0001 кг.</a:t>
            </a:r>
          </a:p>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Длина нити во всех экспериментах </a:t>
            </a:r>
            <a:r>
              <a:rPr lang="ru-RU" sz="1400" dirty="0" smtClean="0">
                <a:solidFill>
                  <a:schemeClr val="accent1">
                    <a:lumMod val="75000"/>
                  </a:schemeClr>
                </a:solidFill>
                <a:latin typeface="Times New Roman" pitchFamily="18" charset="0"/>
                <a:cs typeface="Times New Roman" pitchFamily="18" charset="0"/>
              </a:rPr>
              <a:t>измерялась линейкой по ГОСТ 427-75 и составила </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0,6 ±0,0005</a:t>
            </a:r>
            <a:r>
              <a:rPr kumimoji="0" lang="ru-RU" sz="1400" b="0" i="0" u="none" strike="noStrike" kern="1200" cap="none" spc="0" normalizeH="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м.</a:t>
            </a:r>
          </a:p>
          <a:p>
            <a:pPr marR="0" lvl="0" algn="l" defTabSz="914400" rtl="0" eaLnBrk="1" fontAlgn="auto" latinLnBrk="0" hangingPunct="1">
              <a:lnSpc>
                <a:spcPct val="120000"/>
              </a:lnSpc>
              <a:spcAft>
                <a:spcPts val="0"/>
              </a:spcAft>
              <a:buClrTx/>
              <a:buSzTx/>
              <a:buFont typeface="Wingdings" pitchFamily="2" charset="2"/>
              <a:buNone/>
              <a:tabLst/>
              <a:defRPr/>
            </a:pPr>
            <a:endPar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p:txBody>
      </p:sp>
      <p:sp>
        <p:nvSpPr>
          <p:cNvPr id="21" name="Заголовок 1"/>
          <p:cNvSpPr txBox="1">
            <a:spLocks/>
          </p:cNvSpPr>
          <p:nvPr/>
        </p:nvSpPr>
        <p:spPr>
          <a:xfrm>
            <a:off x="0" y="3636387"/>
            <a:ext cx="4405745" cy="890587"/>
          </a:xfrm>
          <a:prstGeom prst="rect">
            <a:avLst/>
          </a:prstGeom>
        </p:spPr>
        <p:txBody>
          <a:bodyPr lIns="298184" tIns="149092" rIns="298184" bIns="149092" anchor="b"/>
          <a:lstStyle/>
          <a:p>
            <a:pPr algn="ctr" defTabSz="923544">
              <a:defRPr/>
            </a:pPr>
            <a:r>
              <a:rPr lang="ru-RU" sz="1300" b="1" dirty="0" smtClean="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Эксперимент  </a:t>
            </a:r>
            <a: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1</a:t>
            </a:r>
            <a:b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Определение зависимости </a:t>
            </a:r>
            <a:r>
              <a:rPr lang="ru-RU" sz="1300" b="1" dirty="0" smtClean="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периода колебаний </a:t>
            </a:r>
            <a: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от массы груза</a:t>
            </a:r>
            <a:endParaRPr lang="ru-RU" sz="1300"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22" name="Заголовок 1"/>
          <p:cNvSpPr txBox="1">
            <a:spLocks/>
          </p:cNvSpPr>
          <p:nvPr/>
        </p:nvSpPr>
        <p:spPr>
          <a:xfrm>
            <a:off x="5016644" y="3525550"/>
            <a:ext cx="4127356" cy="990600"/>
          </a:xfrm>
          <a:prstGeom prst="rect">
            <a:avLst/>
          </a:prstGeom>
        </p:spPr>
        <p:txBody>
          <a:bodyPr lIns="298184" tIns="149092" rIns="298184" bIns="149092" anchor="b"/>
          <a:lstStyle/>
          <a:p>
            <a:pPr algn="ctr" defTabSz="923544">
              <a:defRPr/>
            </a:pPr>
            <a:r>
              <a:rPr lang="ru-RU" sz="1300" b="1" dirty="0" smtClean="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Эксперимент 2 </a:t>
            </a:r>
            <a: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r>
            <a:b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r>
              <a:rPr lang="ru-RU" sz="1300" b="1" dirty="0">
                <a:solidFill>
                  <a:schemeClr val="accent1">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Измерение зависимости периода колебаний маятника от длины маятника</a:t>
            </a:r>
          </a:p>
        </p:txBody>
      </p:sp>
      <p:sp>
        <p:nvSpPr>
          <p:cNvPr id="23" name="Объект 2"/>
          <p:cNvSpPr txBox="1">
            <a:spLocks/>
          </p:cNvSpPr>
          <p:nvPr/>
        </p:nvSpPr>
        <p:spPr>
          <a:xfrm>
            <a:off x="4663824" y="4447309"/>
            <a:ext cx="4480176" cy="900546"/>
          </a:xfrm>
          <a:prstGeom prst="rect">
            <a:avLst/>
          </a:prstGeom>
        </p:spPr>
        <p:txBody>
          <a:bodyPr vert="horz" lIns="91440" tIns="45720" rIns="91440" bIns="45720" rtlCol="0">
            <a:noAutofit/>
          </a:bodyPr>
          <a:lstStyle/>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Длину нити измеряли рулеткой. Точность измерений до 1 мм.</a:t>
            </a:r>
          </a:p>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Масса груза во всех экспериментах составляла 0,0968 кг.</a:t>
            </a:r>
          </a:p>
          <a:p>
            <a:pPr marR="0" lvl="0" algn="l" defTabSz="914400" rtl="0" eaLnBrk="1" fontAlgn="auto" latinLnBrk="0" hangingPunct="1">
              <a:lnSpc>
                <a:spcPct val="120000"/>
              </a:lnSpc>
              <a:spcAft>
                <a:spcPts val="0"/>
              </a:spcAft>
              <a:buClrTx/>
              <a:buSzTx/>
              <a:buFont typeface="Arial" panose="020B0604020202020204" pitchFamily="34" charset="0"/>
              <a:buChar char="•"/>
              <a:tabLst/>
              <a:defRPr/>
            </a:pPr>
            <a:endParaRPr kumimoji="0" lang="ru-RU" sz="1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24" name="Объект 2"/>
          <p:cNvSpPr txBox="1">
            <a:spLocks/>
          </p:cNvSpPr>
          <p:nvPr/>
        </p:nvSpPr>
        <p:spPr>
          <a:xfrm>
            <a:off x="1149928" y="5417128"/>
            <a:ext cx="7065817" cy="992331"/>
          </a:xfrm>
          <a:prstGeom prst="rect">
            <a:avLst/>
          </a:prstGeom>
        </p:spPr>
        <p:txBody>
          <a:bodyPr vert="horz" lIns="91440" tIns="45720" rIns="91440" bIns="45720" rtlCol="0">
            <a:noAutofit/>
          </a:bodyPr>
          <a:lstStyle/>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Каждое измерение проводилось по три раза, чтобы уменьшить случайную погрешность. </a:t>
            </a:r>
          </a:p>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Период колебаний </a:t>
            </a:r>
            <a:r>
              <a:rPr kumimoji="0" lang="en-US" sz="1400" b="0" i="1" u="none" strike="noStrike" kern="1200" cap="none" spc="0" normalizeH="0" baseline="0" noProof="0" dirty="0" smtClean="0">
                <a:ln>
                  <a:noFill/>
                </a:ln>
                <a:effectLst/>
                <a:uLnTx/>
                <a:uFillTx/>
                <a:latin typeface="Times New Roman" pitchFamily="18" charset="0"/>
                <a:cs typeface="Times New Roman" pitchFamily="18" charset="0"/>
              </a:rPr>
              <a:t>T</a:t>
            </a:r>
            <a:r>
              <a:rPr kumimoji="0" lang="en-US"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рассчитывался по формуле :</a:t>
            </a:r>
          </a:p>
          <a:p>
            <a:pPr marR="0" lvl="0" algn="l" defTabSz="914400" rtl="0" eaLnBrk="1" fontAlgn="auto" latinLnBrk="0" hangingPunct="1">
              <a:lnSpc>
                <a:spcPct val="120000"/>
              </a:lnSpc>
              <a:spcAft>
                <a:spcPts val="0"/>
              </a:spcAft>
              <a:buClrTx/>
              <a:buSzTx/>
              <a:tabLst/>
              <a:defRPr/>
            </a:pPr>
            <a:endParaRPr kumimoji="0" lang="ru-RU" sz="8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a:p>
            <a:pPr marR="0" lvl="0" algn="l" defTabSz="914400" rtl="0" eaLnBrk="1" fontAlgn="auto" latinLnBrk="0" hangingPunct="1">
              <a:lnSpc>
                <a:spcPct val="120000"/>
              </a:lnSpc>
              <a:spcAft>
                <a:spcPts val="0"/>
              </a:spcAft>
              <a:buClrTx/>
              <a:buSzTx/>
              <a:buFont typeface="Wingdings" pitchFamily="2" charset="2"/>
              <a:buNone/>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 где </a:t>
            </a:r>
            <a:r>
              <a:rPr kumimoji="0" lang="en-US" sz="1400" b="0" i="1" u="none" strike="noStrike" kern="1200" cap="none" spc="0" normalizeH="0" baseline="0" noProof="0" dirty="0" smtClean="0">
                <a:ln>
                  <a:noFill/>
                </a:ln>
                <a:effectLst/>
                <a:uLnTx/>
                <a:uFillTx/>
                <a:latin typeface="Times New Roman" pitchFamily="18" charset="0"/>
                <a:cs typeface="Times New Roman" pitchFamily="18" charset="0"/>
              </a:rPr>
              <a:t>t</a:t>
            </a:r>
            <a:r>
              <a:rPr kumimoji="0" lang="en-US"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 </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время колебаний, </a:t>
            </a:r>
            <a:r>
              <a:rPr kumimoji="0" lang="en-US" sz="1400" b="0" i="1" u="none" strike="noStrike" kern="1200" cap="none" spc="0" normalizeH="0" baseline="0" noProof="0" dirty="0" smtClean="0">
                <a:ln>
                  <a:noFill/>
                </a:ln>
                <a:effectLst/>
                <a:uLnTx/>
                <a:uFillTx/>
                <a:latin typeface="Times New Roman" pitchFamily="18" charset="0"/>
                <a:cs typeface="Times New Roman" pitchFamily="18" charset="0"/>
              </a:rPr>
              <a:t>N</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 число колебаний    </a:t>
            </a:r>
          </a:p>
          <a:p>
            <a:pPr marR="0" lvl="0" algn="l" defTabSz="914400" rtl="0" eaLnBrk="1" fontAlgn="auto" latinLnBrk="0" hangingPunct="1">
              <a:lnSpc>
                <a:spcPct val="120000"/>
              </a:lnSpc>
              <a:spcAft>
                <a:spcPts val="0"/>
              </a:spcAft>
              <a:buClrTx/>
              <a:buSzTx/>
              <a:tabLst/>
              <a:defRPr/>
            </a:pPr>
            <a:endParaRPr kumimoji="0" lang="ru-RU" sz="8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a:p>
            <a:pPr marR="0" lvl="0" algn="l" defTabSz="914400" rtl="0" eaLnBrk="1" fontAlgn="auto" latinLnBrk="0" hangingPunct="1">
              <a:lnSpc>
                <a:spcPct val="120000"/>
              </a:lnSpc>
              <a:spcAft>
                <a:spcPts val="0"/>
              </a:spcAft>
              <a:buClrTx/>
              <a:buSzTx/>
              <a:tabLst/>
              <a:defRPr/>
            </a:pP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Далее определял</a:t>
            </a:r>
            <a:r>
              <a:rPr lang="ru-RU" sz="1400" dirty="0" smtClean="0">
                <a:solidFill>
                  <a:schemeClr val="accent1">
                    <a:lumMod val="75000"/>
                  </a:schemeClr>
                </a:solidFill>
                <a:latin typeface="Times New Roman" pitchFamily="18" charset="0"/>
                <a:cs typeface="Times New Roman" pitchFamily="18" charset="0"/>
              </a:rPr>
              <a:t>о</a:t>
            </a:r>
            <a:r>
              <a:rPr kumimoji="0" lang="ru-RU" sz="1400" b="0" i="0" u="none" strike="noStrike" kern="1200" cap="none" spc="0" normalizeH="0" baseline="0" noProof="0" dirty="0" err="1" smtClean="0">
                <a:ln>
                  <a:noFill/>
                </a:ln>
                <a:solidFill>
                  <a:schemeClr val="accent1">
                    <a:lumMod val="75000"/>
                  </a:schemeClr>
                </a:solidFill>
                <a:effectLst/>
                <a:uLnTx/>
                <a:uFillTx/>
                <a:latin typeface="Times New Roman" pitchFamily="18" charset="0"/>
                <a:cs typeface="Times New Roman" pitchFamily="18" charset="0"/>
              </a:rPr>
              <a:t>сь</a:t>
            </a:r>
            <a:r>
              <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среднее значение периода.</a:t>
            </a:r>
          </a:p>
          <a:p>
            <a:pPr marR="0" lvl="0" algn="l" defTabSz="914400" rtl="0" eaLnBrk="1" fontAlgn="auto" latinLnBrk="0" hangingPunct="1">
              <a:lnSpc>
                <a:spcPct val="120000"/>
              </a:lnSpc>
              <a:spcAft>
                <a:spcPts val="0"/>
              </a:spcAft>
              <a:buClrTx/>
              <a:buSzTx/>
              <a:buFont typeface="Arial" panose="020B0604020202020204" pitchFamily="34" charset="0"/>
              <a:buChar char="•"/>
              <a:tabLst/>
              <a:defRPr/>
            </a:pPr>
            <a:endPar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a:p>
            <a:pPr marR="0" lvl="0" algn="l" defTabSz="914400" rtl="0" eaLnBrk="1" fontAlgn="auto" latinLnBrk="0" hangingPunct="1">
              <a:lnSpc>
                <a:spcPct val="120000"/>
              </a:lnSpc>
              <a:spcAft>
                <a:spcPts val="0"/>
              </a:spcAft>
              <a:buClrTx/>
              <a:buSzTx/>
              <a:buFont typeface="Wingdings" pitchFamily="2" charset="2"/>
              <a:buNone/>
              <a:tabLst/>
              <a:defRPr/>
            </a:pPr>
            <a:endParaRPr kumimoji="0" lang="ru-RU" sz="1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p:txBody>
      </p:sp>
      <p:graphicFrame>
        <p:nvGraphicFramePr>
          <p:cNvPr id="2050" name="Object 5"/>
          <p:cNvGraphicFramePr>
            <a:graphicFrameLocks noChangeAspect="1"/>
          </p:cNvGraphicFramePr>
          <p:nvPr/>
        </p:nvGraphicFramePr>
        <p:xfrm>
          <a:off x="1341293" y="5981410"/>
          <a:ext cx="501362" cy="501362"/>
        </p:xfrm>
        <a:graphic>
          <a:graphicData uri="http://schemas.openxmlformats.org/presentationml/2006/ole">
            <p:oleObj spid="_x0000_s2050" name="Формула" r:id="rId5" imgW="444240" imgH="39348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21353" y="186604"/>
            <a:ext cx="3438525" cy="890587"/>
          </a:xfrm>
          <a:prstGeom prst="rect">
            <a:avLst/>
          </a:prstGeom>
        </p:spPr>
        <p:txBody>
          <a:bodyPr lIns="298184" tIns="149092" rIns="298184" bIns="149092" anchor="b"/>
          <a:lstStyle/>
          <a:p>
            <a:pPr algn="ctr" defTabSz="923544">
              <a:defRPr/>
            </a:pPr>
            <a:r>
              <a:rPr lang="ru-RU" sz="14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Результаты эксперимента  </a:t>
            </a:r>
            <a:r>
              <a:rPr lang="ru-RU" sz="1400" b="1"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1</a:t>
            </a:r>
            <a:br>
              <a:rPr lang="ru-RU" sz="1400" b="1"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endParaRPr lang="ru-RU" sz="14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pic>
        <p:nvPicPr>
          <p:cNvPr id="5" name="Picture 6"/>
          <p:cNvPicPr>
            <a:picLocks noChangeAspect="1" noChangeArrowheads="1"/>
          </p:cNvPicPr>
          <p:nvPr/>
        </p:nvPicPr>
        <p:blipFill>
          <a:blip r:embed="rId3"/>
          <a:srcRect l="14861" t="18500" r="8493" b="17516"/>
          <a:stretch>
            <a:fillRect/>
          </a:stretch>
        </p:blipFill>
        <p:spPr bwMode="auto">
          <a:xfrm>
            <a:off x="0" y="969493"/>
            <a:ext cx="4728778" cy="2210790"/>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267617" y="3180606"/>
          <a:ext cx="4185629" cy="1842656"/>
        </p:xfrm>
        <a:graphic>
          <a:graphicData uri="http://schemas.openxmlformats.org/presentationml/2006/ole">
            <p:oleObj spid="_x0000_s1026" name="Диаграмма" r:id="rId4" imgW="6296025" imgH="2781300" progId="Excel.Sheet.8">
              <p:embed/>
            </p:oleObj>
          </a:graphicData>
        </a:graphic>
      </p:graphicFrame>
      <p:sp>
        <p:nvSpPr>
          <p:cNvPr id="7" name="Заголовок 1"/>
          <p:cNvSpPr txBox="1">
            <a:spLocks/>
          </p:cNvSpPr>
          <p:nvPr/>
        </p:nvSpPr>
        <p:spPr>
          <a:xfrm>
            <a:off x="4725699" y="172749"/>
            <a:ext cx="3502025" cy="658524"/>
          </a:xfrm>
          <a:prstGeom prst="rect">
            <a:avLst/>
          </a:prstGeom>
        </p:spPr>
        <p:txBody>
          <a:bodyPr lIns="298184" tIns="149092" rIns="298184" bIns="149092" anchor="b"/>
          <a:lstStyle/>
          <a:p>
            <a:pPr algn="ctr" defTabSz="923544">
              <a:defRPr/>
            </a:pPr>
            <a:r>
              <a:rPr lang="ru-RU" sz="14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Результаты эксперимента 2</a:t>
            </a:r>
            <a:endParaRPr lang="ru-RU" sz="1400" b="1"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pic>
        <p:nvPicPr>
          <p:cNvPr id="8" name="Picture 4"/>
          <p:cNvPicPr>
            <a:picLocks noChangeAspect="1" noChangeArrowheads="1"/>
          </p:cNvPicPr>
          <p:nvPr/>
        </p:nvPicPr>
        <p:blipFill>
          <a:blip r:embed="rId5"/>
          <a:srcRect l="20197" t="16360" r="13945" b="10797"/>
          <a:stretch>
            <a:fillRect/>
          </a:stretch>
        </p:blipFill>
        <p:spPr bwMode="auto">
          <a:xfrm>
            <a:off x="4777838" y="722361"/>
            <a:ext cx="4188032" cy="2323626"/>
          </a:xfrm>
          <a:prstGeom prst="rect">
            <a:avLst/>
          </a:prstGeom>
          <a:noFill/>
          <a:ln w="9525">
            <a:noFill/>
            <a:miter lim="800000"/>
            <a:headEnd/>
            <a:tailEnd/>
          </a:ln>
        </p:spPr>
      </p:pic>
      <p:graphicFrame>
        <p:nvGraphicFramePr>
          <p:cNvPr id="9" name="Object 3"/>
          <p:cNvGraphicFramePr>
            <a:graphicFrameLocks noChangeAspect="1"/>
          </p:cNvGraphicFramePr>
          <p:nvPr/>
        </p:nvGraphicFramePr>
        <p:xfrm>
          <a:off x="4918001" y="3250464"/>
          <a:ext cx="3894141" cy="1713422"/>
        </p:xfrm>
        <a:graphic>
          <a:graphicData uri="http://schemas.openxmlformats.org/presentationml/2006/ole">
            <p:oleObj spid="_x0000_s1027" name="Worksheet" r:id="rId6" imgW="6324715" imgH="2657496" progId="Excel.Sheet.8">
              <p:embed/>
            </p:oleObj>
          </a:graphicData>
        </a:graphic>
      </p:graphicFrame>
      <p:cxnSp>
        <p:nvCxnSpPr>
          <p:cNvPr id="13" name="Прямая соединительная линия 12"/>
          <p:cNvCxnSpPr/>
          <p:nvPr/>
        </p:nvCxnSpPr>
        <p:spPr>
          <a:xfrm flipV="1">
            <a:off x="845389" y="3614468"/>
            <a:ext cx="2751826" cy="1"/>
          </a:xfrm>
          <a:prstGeom prst="line">
            <a:avLst/>
          </a:prstGeom>
          <a:ln w="19050">
            <a:solidFill>
              <a:srgbClr val="F12DC7"/>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5427023" y="4037610"/>
            <a:ext cx="570016" cy="7125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5997039" y="3966358"/>
            <a:ext cx="570016" cy="7125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6561117" y="3752603"/>
            <a:ext cx="564078" cy="21375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119257" y="3598223"/>
            <a:ext cx="564078" cy="15438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7689273" y="3515096"/>
            <a:ext cx="564078" cy="8906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Объект 2"/>
          <p:cNvSpPr>
            <a:spLocks noGrp="1"/>
          </p:cNvSpPr>
          <p:nvPr>
            <p:ph idx="1"/>
          </p:nvPr>
        </p:nvSpPr>
        <p:spPr>
          <a:xfrm>
            <a:off x="320633" y="5379522"/>
            <a:ext cx="8657112" cy="1294409"/>
          </a:xfrm>
        </p:spPr>
        <p:txBody>
          <a:bodyPr>
            <a:noAutofit/>
          </a:bodyPr>
          <a:lstStyle/>
          <a:p>
            <a:pPr marL="0" indent="0">
              <a:lnSpc>
                <a:spcPct val="100000"/>
              </a:lnSpc>
              <a:spcBef>
                <a:spcPts val="0"/>
              </a:spcBef>
              <a:buFontTx/>
              <a:buChar char="-"/>
            </a:pPr>
            <a:r>
              <a:rPr lang="ru-RU" sz="1400" dirty="0" smtClean="0">
                <a:solidFill>
                  <a:schemeClr val="accent1">
                    <a:lumMod val="75000"/>
                  </a:schemeClr>
                </a:solidFill>
                <a:latin typeface="Times New Roman" pitchFamily="18" charset="0"/>
                <a:cs typeface="Times New Roman" pitchFamily="18" charset="0"/>
              </a:rPr>
              <a:t>Эксперименты показали, что с помощью представленного робота можно производить измерения точностью, достаточной для проведения прикладных исследований. </a:t>
            </a:r>
          </a:p>
          <a:p>
            <a:pPr marL="0" indent="0">
              <a:lnSpc>
                <a:spcPct val="100000"/>
              </a:lnSpc>
              <a:spcBef>
                <a:spcPts val="0"/>
              </a:spcBef>
              <a:buFontTx/>
              <a:buChar char="-"/>
            </a:pPr>
            <a:r>
              <a:rPr lang="ru-RU" sz="1400" dirty="0" smtClean="0">
                <a:solidFill>
                  <a:schemeClr val="accent1">
                    <a:lumMod val="75000"/>
                  </a:schemeClr>
                </a:solidFill>
                <a:latin typeface="Times New Roman" pitchFamily="18" charset="0"/>
                <a:cs typeface="Times New Roman" pitchFamily="18" charset="0"/>
              </a:rPr>
              <a:t>Данный робот можно использовать, как при проведении научных исследований, так и в учебных целях при изучении работы и свойств математического маятника.</a:t>
            </a:r>
          </a:p>
          <a:p>
            <a:pPr marL="0" indent="0">
              <a:lnSpc>
                <a:spcPct val="100000"/>
              </a:lnSpc>
              <a:spcBef>
                <a:spcPts val="0"/>
              </a:spcBef>
              <a:buFontTx/>
              <a:buChar char="-"/>
            </a:pPr>
            <a:r>
              <a:rPr lang="ru-RU" sz="1400" dirty="0" smtClean="0">
                <a:solidFill>
                  <a:schemeClr val="accent1">
                    <a:lumMod val="75000"/>
                  </a:schemeClr>
                </a:solidFill>
                <a:latin typeface="Times New Roman" pitchFamily="18" charset="0"/>
                <a:cs typeface="Times New Roman" pitchFamily="18" charset="0"/>
              </a:rPr>
              <a:t> В дальнейшем будет рассмотрена возможность усовершенствования данного робота, с целью организации передачи полученных при измерении данных на компьютер для </a:t>
            </a:r>
            <a:r>
              <a:rPr lang="ru-RU" sz="1400" smtClean="0">
                <a:solidFill>
                  <a:schemeClr val="accent1">
                    <a:lumMod val="75000"/>
                  </a:schemeClr>
                </a:solidFill>
                <a:latin typeface="Times New Roman" pitchFamily="18" charset="0"/>
                <a:cs typeface="Times New Roman" pitchFamily="18" charset="0"/>
              </a:rPr>
              <a:t>их автоматизированной </a:t>
            </a:r>
            <a:r>
              <a:rPr lang="ru-RU" sz="1400" dirty="0" smtClean="0">
                <a:solidFill>
                  <a:schemeClr val="accent1">
                    <a:lumMod val="75000"/>
                  </a:schemeClr>
                </a:solidFill>
                <a:latin typeface="Times New Roman" pitchFamily="18" charset="0"/>
                <a:cs typeface="Times New Roman" pitchFamily="18" charset="0"/>
              </a:rPr>
              <a:t>обработки.</a:t>
            </a:r>
          </a:p>
          <a:p>
            <a:pPr marL="0" indent="0">
              <a:lnSpc>
                <a:spcPct val="100000"/>
              </a:lnSpc>
              <a:spcBef>
                <a:spcPts val="0"/>
              </a:spcBef>
              <a:buFont typeface="Wingdings" pitchFamily="2" charset="2"/>
              <a:buNone/>
            </a:pPr>
            <a:endParaRPr lang="ru-RU" sz="1400" dirty="0" smtClean="0">
              <a:solidFill>
                <a:schemeClr val="accent1">
                  <a:lumMod val="75000"/>
                </a:schemeClr>
              </a:solidFill>
            </a:endParaRPr>
          </a:p>
        </p:txBody>
      </p:sp>
      <p:sp>
        <p:nvSpPr>
          <p:cNvPr id="30" name="Заголовок 1"/>
          <p:cNvSpPr txBox="1">
            <a:spLocks/>
          </p:cNvSpPr>
          <p:nvPr/>
        </p:nvSpPr>
        <p:spPr>
          <a:xfrm>
            <a:off x="2734417" y="4625996"/>
            <a:ext cx="3438525" cy="890587"/>
          </a:xfrm>
          <a:prstGeom prst="rect">
            <a:avLst/>
          </a:prstGeom>
        </p:spPr>
        <p:txBody>
          <a:bodyPr lIns="298184" tIns="149092" rIns="298184" bIns="149092" anchor="b"/>
          <a:lstStyle/>
          <a:p>
            <a:pPr algn="ctr" defTabSz="923544">
              <a:defRPr/>
            </a:pPr>
            <a:r>
              <a:rPr lang="ru-RU" sz="1400" b="1"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ВЫВОДЫ</a:t>
            </a:r>
            <a:endParaRPr lang="ru-RU" sz="14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TotalTime>
  <Words>452</Words>
  <Application>Microsoft Office PowerPoint</Application>
  <PresentationFormat>Экран (4:3)</PresentationFormat>
  <Paragraphs>51</Paragraphs>
  <Slides>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vt:i4>
      </vt:variant>
    </vt:vector>
  </HeadingPairs>
  <TitlesOfParts>
    <vt:vector size="7" baseType="lpstr">
      <vt:lpstr>Office Theme</vt:lpstr>
      <vt:lpstr>Формула</vt:lpstr>
      <vt:lpstr>Диаграмма</vt:lpstr>
      <vt:lpstr>Worksheet</vt:lpstr>
      <vt:lpstr>Слайд 1</vt:lpstr>
      <vt:lpstr>Программа для робота.</vt:lpstr>
      <vt:lpstr>Слайд 3</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User</cp:lastModifiedBy>
  <cp:revision>68</cp:revision>
  <dcterms:created xsi:type="dcterms:W3CDTF">2016-11-18T14:12:19Z</dcterms:created>
  <dcterms:modified xsi:type="dcterms:W3CDTF">2018-08-30T19:25:38Z</dcterms:modified>
</cp:coreProperties>
</file>