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33" r:id="rId2"/>
  </p:sldMasterIdLst>
  <p:notesMasterIdLst>
    <p:notesMasterId r:id="rId6"/>
  </p:notesMasterIdLst>
  <p:sldIdLst>
    <p:sldId id="256" r:id="rId3"/>
    <p:sldId id="257" r:id="rId4"/>
    <p:sldId id="258" r:id="rId5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panose="020B0604020202020204" pitchFamily="34" charset="-128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panose="020B0604020202020204" pitchFamily="34" charset="-128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panose="020B0604020202020204" pitchFamily="34" charset="-128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panose="020B0604020202020204" pitchFamily="34" charset="-128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panose="020B0604020202020204" pitchFamily="34" charset="-128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panose="020B0604020202020204" pitchFamily="34" charset="-128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panose="020B0604020202020204" pitchFamily="34" charset="-128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panose="020B0604020202020204" pitchFamily="34" charset="-128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panose="020B0604020202020204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1620" y="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2362" cy="369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3840720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09112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4392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1815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815A0E-A0B4-4B42-99E2-EE47C630FDB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92355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3129129-059C-4F7B-9AA2-A305C475227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856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194598D-4E16-46C4-B111-C3A0336B35F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08986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078" y="1237197"/>
            <a:ext cx="7560469" cy="2631887"/>
          </a:xfrm>
        </p:spPr>
        <p:txBody>
          <a:bodyPr anchor="b"/>
          <a:lstStyle>
            <a:lvl1pPr algn="ctr">
              <a:defRPr sz="496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078" y="3970580"/>
            <a:ext cx="7560469" cy="1825171"/>
          </a:xfrm>
        </p:spPr>
        <p:txBody>
          <a:bodyPr/>
          <a:lstStyle>
            <a:lvl1pPr marL="0" indent="0" algn="ctr">
              <a:buNone/>
              <a:defRPr sz="1984"/>
            </a:lvl1pPr>
            <a:lvl2pPr marL="378013" indent="0" algn="ctr">
              <a:buNone/>
              <a:defRPr sz="1654"/>
            </a:lvl2pPr>
            <a:lvl3pPr marL="756026" indent="0" algn="ctr">
              <a:buNone/>
              <a:defRPr sz="1488"/>
            </a:lvl3pPr>
            <a:lvl4pPr marL="1134039" indent="0" algn="ctr">
              <a:buNone/>
              <a:defRPr sz="1323"/>
            </a:lvl4pPr>
            <a:lvl5pPr marL="1512052" indent="0" algn="ctr">
              <a:buNone/>
              <a:defRPr sz="1323"/>
            </a:lvl5pPr>
            <a:lvl6pPr marL="1890065" indent="0" algn="ctr">
              <a:buNone/>
              <a:defRPr sz="1323"/>
            </a:lvl6pPr>
            <a:lvl7pPr marL="2268078" indent="0" algn="ctr">
              <a:buNone/>
              <a:defRPr sz="1323"/>
            </a:lvl7pPr>
            <a:lvl8pPr marL="2646091" indent="0" algn="ctr">
              <a:buNone/>
              <a:defRPr sz="1323"/>
            </a:lvl8pPr>
            <a:lvl9pPr marL="3024104" indent="0" algn="ctr">
              <a:buNone/>
              <a:defRPr sz="1323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720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351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793" y="1884670"/>
            <a:ext cx="8694539" cy="3144614"/>
          </a:xfrm>
        </p:spPr>
        <p:txBody>
          <a:bodyPr anchor="b"/>
          <a:lstStyle>
            <a:lvl1pPr>
              <a:defRPr sz="496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793" y="5059034"/>
            <a:ext cx="8694539" cy="165367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1pPr>
            <a:lvl2pPr marL="378013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026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403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05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06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07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609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410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442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93043" y="2012414"/>
            <a:ext cx="4284266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3316" y="2012414"/>
            <a:ext cx="4284266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9/20/2017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869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356" y="402483"/>
            <a:ext cx="8694539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4357" y="1853171"/>
            <a:ext cx="4264576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4357" y="2761381"/>
            <a:ext cx="4264576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3316" y="1853171"/>
            <a:ext cx="4285579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3316" y="2761381"/>
            <a:ext cx="4285579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9/20/2017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555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9/20/2017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9271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9/20/2017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7542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356" y="503978"/>
            <a:ext cx="3251264" cy="1763924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579" y="1088454"/>
            <a:ext cx="5103316" cy="5372269"/>
          </a:xfrm>
        </p:spPr>
        <p:txBody>
          <a:bodyPr/>
          <a:lstStyle>
            <a:lvl1pPr>
              <a:defRPr sz="2646"/>
            </a:lvl1pPr>
            <a:lvl2pPr>
              <a:defRPr sz="2315"/>
            </a:lvl2pPr>
            <a:lvl3pPr>
              <a:defRPr sz="1984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4356" y="2267902"/>
            <a:ext cx="3251264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8013" indent="0">
              <a:buNone/>
              <a:defRPr sz="1158"/>
            </a:lvl2pPr>
            <a:lvl3pPr marL="756026" indent="0">
              <a:buNone/>
              <a:defRPr sz="992"/>
            </a:lvl3pPr>
            <a:lvl4pPr marL="1134039" indent="0">
              <a:buNone/>
              <a:defRPr sz="827"/>
            </a:lvl4pPr>
            <a:lvl5pPr marL="1512052" indent="0">
              <a:buNone/>
              <a:defRPr sz="827"/>
            </a:lvl5pPr>
            <a:lvl6pPr marL="1890065" indent="0">
              <a:buNone/>
              <a:defRPr sz="827"/>
            </a:lvl6pPr>
            <a:lvl7pPr marL="2268078" indent="0">
              <a:buNone/>
              <a:defRPr sz="827"/>
            </a:lvl7pPr>
            <a:lvl8pPr marL="2646091" indent="0">
              <a:buNone/>
              <a:defRPr sz="827"/>
            </a:lvl8pPr>
            <a:lvl9pPr marL="3024104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9/20/2017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033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92C7E19-9C56-49D7-A636-26C2071EB77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867567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356" y="503978"/>
            <a:ext cx="3251264" cy="1763924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5579" y="1088454"/>
            <a:ext cx="5103316" cy="5372269"/>
          </a:xfrm>
        </p:spPr>
        <p:txBody>
          <a:bodyPr/>
          <a:lstStyle>
            <a:lvl1pPr marL="0" indent="0">
              <a:buNone/>
              <a:defRPr sz="2646"/>
            </a:lvl1pPr>
            <a:lvl2pPr marL="378013" indent="0">
              <a:buNone/>
              <a:defRPr sz="2315"/>
            </a:lvl2pPr>
            <a:lvl3pPr marL="756026" indent="0">
              <a:buNone/>
              <a:defRPr sz="1984"/>
            </a:lvl3pPr>
            <a:lvl4pPr marL="1134039" indent="0">
              <a:buNone/>
              <a:defRPr sz="1654"/>
            </a:lvl4pPr>
            <a:lvl5pPr marL="1512052" indent="0">
              <a:buNone/>
              <a:defRPr sz="1654"/>
            </a:lvl5pPr>
            <a:lvl6pPr marL="1890065" indent="0">
              <a:buNone/>
              <a:defRPr sz="1654"/>
            </a:lvl6pPr>
            <a:lvl7pPr marL="2268078" indent="0">
              <a:buNone/>
              <a:defRPr sz="1654"/>
            </a:lvl7pPr>
            <a:lvl8pPr marL="2646091" indent="0">
              <a:buNone/>
              <a:defRPr sz="1654"/>
            </a:lvl8pPr>
            <a:lvl9pPr marL="3024104" indent="0">
              <a:buNone/>
              <a:defRPr sz="1654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4356" y="2267902"/>
            <a:ext cx="3251264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8013" indent="0">
              <a:buNone/>
              <a:defRPr sz="1158"/>
            </a:lvl2pPr>
            <a:lvl3pPr marL="756026" indent="0">
              <a:buNone/>
              <a:defRPr sz="992"/>
            </a:lvl3pPr>
            <a:lvl4pPr marL="1134039" indent="0">
              <a:buNone/>
              <a:defRPr sz="827"/>
            </a:lvl4pPr>
            <a:lvl5pPr marL="1512052" indent="0">
              <a:buNone/>
              <a:defRPr sz="827"/>
            </a:lvl5pPr>
            <a:lvl6pPr marL="1890065" indent="0">
              <a:buNone/>
              <a:defRPr sz="827"/>
            </a:lvl6pPr>
            <a:lvl7pPr marL="2268078" indent="0">
              <a:buNone/>
              <a:defRPr sz="827"/>
            </a:lvl7pPr>
            <a:lvl8pPr marL="2646091" indent="0">
              <a:buNone/>
              <a:defRPr sz="827"/>
            </a:lvl8pPr>
            <a:lvl9pPr marL="3024104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9/20/2017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359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605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13947" y="402483"/>
            <a:ext cx="2173635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93043" y="402483"/>
            <a:ext cx="6394896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4715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363" y="555625"/>
            <a:ext cx="8607425" cy="1260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2669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363" y="555625"/>
            <a:ext cx="8607425" cy="1260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741363" y="2101850"/>
            <a:ext cx="4227512" cy="47609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121275" y="2101850"/>
            <a:ext cx="4227513" cy="23034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5121275" y="4557713"/>
            <a:ext cx="4227513" cy="23050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84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4EDDF4-BBA4-43B4-989E-8F364EC02CD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28930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435A14D-34A4-4BC2-8F8B-0CF66CAAC8A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49892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43306E3-F1E6-497F-9992-6F51BE13B73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7725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EE65D3-A122-4FB3-8152-8CF8BCF17C5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57391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4F8FF82-397B-4A4A-A0D2-9069A8F29B2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05741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52C82A9-E9E9-4445-9B49-6BB2D446C7B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65366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67954A0-992B-4B0B-994C-E83FBBA8739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13542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116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614A5C76-38B2-4463-8B35-A8BCECF6804D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043" y="402483"/>
            <a:ext cx="869453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043" y="2012414"/>
            <a:ext cx="869453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93043" y="7006699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39207" y="7006699"/>
            <a:ext cx="340221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119441" y="7006699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A5C76-38B2-4463-8B35-A8BCECF6804D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11547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</p:sldLayoutIdLst>
  <p:txStyles>
    <p:titleStyle>
      <a:lvl1pPr algn="l" defTabSz="756026" rtl="0" eaLnBrk="1" latinLnBrk="0" hangingPunct="1">
        <a:lnSpc>
          <a:spcPct val="90000"/>
        </a:lnSpc>
        <a:spcBef>
          <a:spcPct val="0"/>
        </a:spcBef>
        <a:buNone/>
        <a:defRPr sz="36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06" indent="-189006" algn="l" defTabSz="756026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19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1058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9071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7084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5097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3110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026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039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052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065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078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091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104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287784" y="74391"/>
            <a:ext cx="8609012" cy="1262063"/>
          </a:xfrm>
          <a:ln/>
        </p:spPr>
        <p:txBody>
          <a:bodyPr tIns="28224">
            <a:normAutofit fontScale="90000"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sz="4400" i="1" dirty="0" smtClean="0"/>
              <a:t>Малое исследовательское судно «</a:t>
            </a:r>
            <a:r>
              <a:rPr lang="de-DE" altLang="ru-RU" sz="4400" i="1" dirty="0" err="1" smtClean="0"/>
              <a:t>красавчик</a:t>
            </a:r>
            <a:r>
              <a:rPr lang="de-DE" altLang="ru-RU" sz="4400" i="1" dirty="0" smtClean="0"/>
              <a:t> </a:t>
            </a:r>
            <a:r>
              <a:rPr lang="de-DE" altLang="ru-RU" sz="4400" i="1" dirty="0" err="1" smtClean="0"/>
              <a:t>Сид</a:t>
            </a:r>
            <a:r>
              <a:rPr lang="ru-RU" altLang="ru-RU" sz="4400" i="1" dirty="0" smtClean="0"/>
              <a:t>»</a:t>
            </a:r>
            <a:endParaRPr lang="de-DE" altLang="ru-RU" sz="4400" i="1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616376" y="1334073"/>
            <a:ext cx="4029274" cy="442540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5120" rIns="0" bIns="0" anchor="ctr"/>
          <a:lstStyle/>
          <a:p>
            <a:pPr marL="0" indent="0">
              <a:lnSpc>
                <a:spcPct val="95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altLang="ru-RU" b="1" dirty="0">
                <a:latin typeface="Times New Roman" panose="02020603050405020304" pitchFamily="18" charset="0"/>
              </a:rPr>
              <a:t>Ц</a:t>
            </a:r>
            <a:r>
              <a:rPr lang="ru-RU" altLang="ru-RU" b="1" dirty="0" smtClean="0">
                <a:latin typeface="Times New Roman" panose="02020603050405020304" pitchFamily="18" charset="0"/>
              </a:rPr>
              <a:t>ель проекта</a:t>
            </a:r>
            <a:r>
              <a:rPr lang="de-DE" altLang="ru-RU" b="1" dirty="0" smtClean="0">
                <a:latin typeface="Times New Roman" panose="02020603050405020304" pitchFamily="18" charset="0"/>
              </a:rPr>
              <a:t>:</a:t>
            </a:r>
            <a:endParaRPr lang="de-DE" altLang="ru-RU" b="1" dirty="0">
              <a:latin typeface="Times New Roman" panose="02020603050405020304" pitchFamily="18" charset="0"/>
            </a:endParaRPr>
          </a:p>
          <a:p>
            <a:pPr marL="0" indent="0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altLang="ru-RU" dirty="0" smtClean="0">
                <a:latin typeface="Times New Roman" panose="02020603050405020304" pitchFamily="18" charset="0"/>
              </a:rPr>
              <a:t>Проектирование и создание робота</a:t>
            </a:r>
            <a:r>
              <a:rPr lang="de-DE" altLang="ru-RU" dirty="0" smtClean="0">
                <a:latin typeface="Times New Roman" panose="02020603050405020304" pitchFamily="18" charset="0"/>
              </a:rPr>
              <a:t>, </a:t>
            </a:r>
            <a:r>
              <a:rPr lang="ru-RU" altLang="ru-RU" dirty="0" smtClean="0">
                <a:latin typeface="Times New Roman" panose="02020603050405020304" pitchFamily="18" charset="0"/>
              </a:rPr>
              <a:t>способного проводить гидрологические исследования</a:t>
            </a:r>
            <a:r>
              <a:rPr lang="de-DE" altLang="ru-RU" dirty="0" smtClean="0">
                <a:latin typeface="Times New Roman" panose="02020603050405020304" pitchFamily="18" charset="0"/>
              </a:rPr>
              <a:t>.</a:t>
            </a:r>
            <a:endParaRPr lang="de-DE" altLang="ru-RU" dirty="0">
              <a:latin typeface="Times New Roman" panose="02020603050405020304" pitchFamily="18" charset="0"/>
            </a:endParaRPr>
          </a:p>
          <a:p>
            <a:pPr marL="0" indent="0">
              <a:lnSpc>
                <a:spcPct val="95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altLang="ru-RU" b="1" dirty="0" smtClean="0">
                <a:latin typeface="Times New Roman" panose="02020603050405020304" pitchFamily="18" charset="0"/>
              </a:rPr>
              <a:t>Актуальность</a:t>
            </a:r>
            <a:r>
              <a:rPr lang="de-DE" altLang="ru-RU" b="1" dirty="0" smtClean="0">
                <a:latin typeface="Times New Roman" panose="02020603050405020304" pitchFamily="18" charset="0"/>
              </a:rPr>
              <a:t>:</a:t>
            </a:r>
            <a:endParaRPr lang="de-DE" altLang="ru-RU" b="1" dirty="0">
              <a:latin typeface="Times New Roman" panose="02020603050405020304" pitchFamily="18" charset="0"/>
            </a:endParaRPr>
          </a:p>
          <a:p>
            <a:pPr marL="0" indent="0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altLang="ru-RU" dirty="0" smtClean="0">
                <a:latin typeface="Times New Roman" panose="02020603050405020304" pitchFamily="18" charset="0"/>
              </a:rPr>
              <a:t>Данный робот</a:t>
            </a:r>
            <a:r>
              <a:rPr lang="de-DE" altLang="ru-RU" dirty="0" smtClean="0">
                <a:latin typeface="Times New Roman" panose="02020603050405020304" pitchFamily="18" charset="0"/>
              </a:rPr>
              <a:t> </a:t>
            </a:r>
            <a:r>
              <a:rPr lang="ru-RU" altLang="ru-RU" dirty="0" smtClean="0">
                <a:latin typeface="Times New Roman" panose="02020603050405020304" pitchFamily="18" charset="0"/>
              </a:rPr>
              <a:t>сделает</a:t>
            </a:r>
            <a:r>
              <a:rPr lang="de-DE" altLang="ru-RU" dirty="0" smtClean="0">
                <a:latin typeface="Times New Roman" panose="02020603050405020304" pitchFamily="18" charset="0"/>
              </a:rPr>
              <a:t> </a:t>
            </a:r>
            <a:r>
              <a:rPr lang="ru-RU" altLang="ru-RU" dirty="0" smtClean="0">
                <a:latin typeface="Times New Roman" panose="02020603050405020304" pitchFamily="18" charset="0"/>
              </a:rPr>
              <a:t>мероприятия, связанные с риском для человека, более безопасными и эффективными: взятие проб воды и ведение мониторинга, поиск пропавших людей на воде и т.д.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24088" y="6660157"/>
            <a:ext cx="3800399" cy="6186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altLang="ru-RU" dirty="0" err="1" smtClean="0">
                <a:latin typeface="Times New Roman" panose="02020603050405020304" pitchFamily="18" charset="0"/>
              </a:rPr>
              <a:t>Копышов</a:t>
            </a:r>
            <a:r>
              <a:rPr lang="ru-RU" altLang="ru-RU" dirty="0" smtClean="0">
                <a:latin typeface="Times New Roman" panose="02020603050405020304" pitchFamily="18" charset="0"/>
              </a:rPr>
              <a:t> Илья, 9 класс</a:t>
            </a:r>
          </a:p>
          <a:p>
            <a:pPr marL="0" indent="0"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altLang="ru-RU" dirty="0" smtClean="0">
                <a:latin typeface="Times New Roman" panose="02020603050405020304" pitchFamily="18" charset="0"/>
              </a:rPr>
              <a:t>Челябинск, ФМЛ №31 г. Челябинска</a:t>
            </a:r>
            <a:endParaRPr lang="de-DE" altLang="ru-RU" dirty="0">
              <a:latin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7784" y="5318585"/>
            <a:ext cx="5038725" cy="88178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altLang="ru-RU" dirty="0" smtClean="0">
                <a:latin typeface="Times New Roman" panose="02020603050405020304" pitchFamily="18" charset="0"/>
              </a:rPr>
              <a:t>Помимо выполнения утилитарных задач, робот способен порадовать владельцев красочными снимками подводного мира.</a:t>
            </a:r>
            <a:endParaRPr lang="de-DE" altLang="ru-RU" dirty="0">
              <a:latin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84" y="1334073"/>
            <a:ext cx="4889416" cy="366401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0" y="4859338"/>
            <a:ext cx="10080625" cy="1587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5946039" y="4504481"/>
            <a:ext cx="3630777" cy="1625979"/>
            <a:chOff x="5946039" y="4504481"/>
            <a:chExt cx="3630777" cy="1625979"/>
          </a:xfrm>
        </p:grpSpPr>
        <p:sp>
          <p:nvSpPr>
            <p:cNvPr id="4" name="Параллелограмм 3"/>
            <p:cNvSpPr/>
            <p:nvPr/>
          </p:nvSpPr>
          <p:spPr>
            <a:xfrm>
              <a:off x="5992351" y="4504481"/>
              <a:ext cx="3584465" cy="1625976"/>
            </a:xfrm>
            <a:prstGeom prst="parallelogram">
              <a:avLst>
                <a:gd name="adj" fmla="val 7362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ый треугольник 4"/>
            <p:cNvSpPr/>
            <p:nvPr/>
          </p:nvSpPr>
          <p:spPr>
            <a:xfrm rot="5400000">
              <a:off x="6624402" y="3826120"/>
              <a:ext cx="1625977" cy="2982704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415" y="4563210"/>
            <a:ext cx="2197893" cy="1555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609012" cy="1262063"/>
          </a:xfrm>
          <a:ln/>
        </p:spPr>
        <p:txBody>
          <a:bodyPr tIns="2116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altLang="ru-RU"/>
              <a:t>Схема робота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5938838" y="4497387"/>
            <a:ext cx="3637978" cy="1635125"/>
            <a:chOff x="5938838" y="4497388"/>
            <a:chExt cx="2703512" cy="1263650"/>
          </a:xfrm>
        </p:grpSpPr>
        <p:sp>
          <p:nvSpPr>
            <p:cNvPr id="5122" name="Line 2"/>
            <p:cNvSpPr>
              <a:spLocks noChangeShapeType="1"/>
            </p:cNvSpPr>
            <p:nvPr/>
          </p:nvSpPr>
          <p:spPr bwMode="auto">
            <a:xfrm>
              <a:off x="5940425" y="4500563"/>
              <a:ext cx="1588" cy="126047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3" name="Line 3"/>
            <p:cNvSpPr>
              <a:spLocks noChangeShapeType="1"/>
            </p:cNvSpPr>
            <p:nvPr/>
          </p:nvSpPr>
          <p:spPr bwMode="auto">
            <a:xfrm flipH="1">
              <a:off x="5938838" y="4500563"/>
              <a:ext cx="2703512" cy="1587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4" name="Line 4"/>
            <p:cNvSpPr>
              <a:spLocks noChangeShapeType="1"/>
            </p:cNvSpPr>
            <p:nvPr/>
          </p:nvSpPr>
          <p:spPr bwMode="auto">
            <a:xfrm>
              <a:off x="5940425" y="5759450"/>
              <a:ext cx="1800225" cy="158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5" name="Line 5"/>
            <p:cNvSpPr>
              <a:spLocks noChangeShapeType="1"/>
            </p:cNvSpPr>
            <p:nvPr/>
          </p:nvSpPr>
          <p:spPr bwMode="auto">
            <a:xfrm flipV="1">
              <a:off x="7740650" y="4497388"/>
              <a:ext cx="900113" cy="126365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4859338" y="4319588"/>
            <a:ext cx="1079500" cy="179387"/>
          </a:xfrm>
          <a:prstGeom prst="roundRect">
            <a:avLst>
              <a:gd name="adj" fmla="val 889"/>
            </a:avLst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5040313" y="3419475"/>
            <a:ext cx="539750" cy="900113"/>
          </a:xfrm>
          <a:prstGeom prst="roundRect">
            <a:avLst>
              <a:gd name="adj" fmla="val 292"/>
            </a:avLst>
          </a:prstGeom>
          <a:solidFill>
            <a:srgbClr val="FFFF66"/>
          </a:solidFill>
          <a:ln w="9525" cap="flat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5040313" y="3240088"/>
            <a:ext cx="539750" cy="539750"/>
          </a:xfrm>
          <a:prstGeom prst="ellipse">
            <a:avLst/>
          </a:prstGeom>
          <a:solidFill>
            <a:srgbClr val="FFFF66"/>
          </a:solidFill>
          <a:ln w="9525" cap="flat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>
            <a:off x="5219700" y="3419475"/>
            <a:ext cx="179388" cy="179388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cxnSp>
        <p:nvCxnSpPr>
          <p:cNvPr id="5130" name="AutoShape 10"/>
          <p:cNvCxnSpPr>
            <a:cxnSpLocks noChangeShapeType="1"/>
          </p:cNvCxnSpPr>
          <p:nvPr/>
        </p:nvCxnSpPr>
        <p:spPr bwMode="auto">
          <a:xfrm flipH="1">
            <a:off x="5803602" y="4879975"/>
            <a:ext cx="13377" cy="1251509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317500" y="3973513"/>
            <a:ext cx="1662113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r>
              <a:rPr lang="de-DE" altLang="ru-RU"/>
              <a:t>Уровень воды</a:t>
            </a:r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>
            <a:off x="1619250" y="4319588"/>
            <a:ext cx="539750" cy="53975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3060700" y="3779838"/>
            <a:ext cx="94932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r>
              <a:rPr lang="de-DE" altLang="ru-RU"/>
              <a:t>камера</a:t>
            </a:r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>
            <a:off x="3779838" y="3959225"/>
            <a:ext cx="1260475" cy="107950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1273175" y="2097087"/>
            <a:ext cx="3767138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r>
              <a:rPr lang="de-DE" altLang="ru-RU" dirty="0" err="1"/>
              <a:t>Механизм</a:t>
            </a:r>
            <a:r>
              <a:rPr lang="de-DE" altLang="ru-RU" dirty="0"/>
              <a:t> </a:t>
            </a:r>
            <a:r>
              <a:rPr lang="ru-RU" altLang="ru-RU" dirty="0" smtClean="0"/>
              <a:t>спуска-подъема</a:t>
            </a:r>
          </a:p>
          <a:p>
            <a:r>
              <a:rPr lang="ru-RU" altLang="ru-RU" dirty="0"/>
              <a:t>к</a:t>
            </a:r>
            <a:r>
              <a:rPr lang="de-DE" altLang="ru-RU" dirty="0" err="1" smtClean="0"/>
              <a:t>амеры</a:t>
            </a:r>
            <a:r>
              <a:rPr lang="ru-RU" altLang="ru-RU" dirty="0" smtClean="0"/>
              <a:t> и исследовательского </a:t>
            </a:r>
          </a:p>
          <a:p>
            <a:r>
              <a:rPr lang="ru-RU" altLang="ru-RU" dirty="0" smtClean="0"/>
              <a:t>отсека</a:t>
            </a:r>
            <a:endParaRPr lang="de-DE" altLang="ru-RU" dirty="0"/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>
            <a:off x="3600450" y="2519363"/>
            <a:ext cx="1619250" cy="107950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8" name="AutoShape 18"/>
          <p:cNvSpPr>
            <a:spLocks noChangeArrowheads="1"/>
          </p:cNvSpPr>
          <p:nvPr/>
        </p:nvSpPr>
        <p:spPr bwMode="auto">
          <a:xfrm>
            <a:off x="7920038" y="4140200"/>
            <a:ext cx="539750" cy="360363"/>
          </a:xfrm>
          <a:prstGeom prst="roundRect">
            <a:avLst>
              <a:gd name="adj" fmla="val 440"/>
            </a:avLst>
          </a:prstGeom>
          <a:solidFill>
            <a:srgbClr val="99CC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39" name="AutoShape 19"/>
          <p:cNvSpPr>
            <a:spLocks noChangeArrowheads="1"/>
          </p:cNvSpPr>
          <p:nvPr/>
        </p:nvSpPr>
        <p:spPr bwMode="auto">
          <a:xfrm>
            <a:off x="6659563" y="4140200"/>
            <a:ext cx="539750" cy="360363"/>
          </a:xfrm>
          <a:prstGeom prst="roundRect">
            <a:avLst>
              <a:gd name="adj" fmla="val 440"/>
            </a:avLst>
          </a:prstGeom>
          <a:solidFill>
            <a:srgbClr val="99CC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5470525" y="2339975"/>
            <a:ext cx="2449513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r>
              <a:rPr lang="de-DE" altLang="ru-RU"/>
              <a:t>	Блок управления</a:t>
            </a: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8107363" y="2533650"/>
            <a:ext cx="16129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r>
              <a:rPr lang="de-DE" altLang="ru-RU"/>
              <a:t>Блок батареи</a:t>
            </a:r>
          </a:p>
        </p:txBody>
      </p:sp>
      <p:sp>
        <p:nvSpPr>
          <p:cNvPr id="5142" name="Line 22"/>
          <p:cNvSpPr>
            <a:spLocks noChangeShapeType="1"/>
          </p:cNvSpPr>
          <p:nvPr/>
        </p:nvSpPr>
        <p:spPr bwMode="auto">
          <a:xfrm flipH="1">
            <a:off x="8097838" y="2700338"/>
            <a:ext cx="903287" cy="1439862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43" name="Line 23"/>
          <p:cNvSpPr>
            <a:spLocks noChangeShapeType="1"/>
          </p:cNvSpPr>
          <p:nvPr/>
        </p:nvSpPr>
        <p:spPr bwMode="auto">
          <a:xfrm flipH="1">
            <a:off x="6838950" y="2700338"/>
            <a:ext cx="182563" cy="1439862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44" name="AutoShape 24"/>
          <p:cNvSpPr>
            <a:spLocks noChangeArrowheads="1"/>
          </p:cNvSpPr>
          <p:nvPr/>
        </p:nvSpPr>
        <p:spPr bwMode="auto">
          <a:xfrm rot="19740000">
            <a:off x="4076700" y="4999038"/>
            <a:ext cx="2341563" cy="179387"/>
          </a:xfrm>
          <a:prstGeom prst="roundRect">
            <a:avLst>
              <a:gd name="adj" fmla="val 889"/>
            </a:avLst>
          </a:prstGeom>
          <a:solidFill>
            <a:srgbClr val="EEEEEE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45" name="AutoShape 25"/>
          <p:cNvSpPr>
            <a:spLocks noChangeArrowheads="1"/>
          </p:cNvSpPr>
          <p:nvPr/>
        </p:nvSpPr>
        <p:spPr bwMode="auto">
          <a:xfrm>
            <a:off x="5040313" y="5040313"/>
            <a:ext cx="360362" cy="720725"/>
          </a:xfrm>
          <a:prstGeom prst="roundRect">
            <a:avLst>
              <a:gd name="adj" fmla="val 440"/>
            </a:avLst>
          </a:prstGeom>
          <a:solidFill>
            <a:srgbClr val="1C1C1C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46" name="AutoShape 26"/>
          <p:cNvSpPr>
            <a:spLocks noChangeArrowheads="1"/>
          </p:cNvSpPr>
          <p:nvPr/>
        </p:nvSpPr>
        <p:spPr bwMode="auto">
          <a:xfrm>
            <a:off x="4859338" y="5219700"/>
            <a:ext cx="179387" cy="179388"/>
          </a:xfrm>
          <a:prstGeom prst="roundRect">
            <a:avLst>
              <a:gd name="adj" fmla="val 889"/>
            </a:avLst>
          </a:prstGeom>
          <a:solidFill>
            <a:srgbClr val="FFFFCC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47" name="Line 27"/>
          <p:cNvSpPr>
            <a:spLocks noChangeShapeType="1"/>
          </p:cNvSpPr>
          <p:nvPr/>
        </p:nvSpPr>
        <p:spPr bwMode="auto">
          <a:xfrm>
            <a:off x="5219700" y="4500563"/>
            <a:ext cx="1588" cy="720725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48" name="AutoShape 28"/>
          <p:cNvSpPr>
            <a:spLocks noChangeArrowheads="1"/>
          </p:cNvSpPr>
          <p:nvPr/>
        </p:nvSpPr>
        <p:spPr bwMode="auto">
          <a:xfrm rot="19680000">
            <a:off x="4090988" y="5505450"/>
            <a:ext cx="179387" cy="360363"/>
          </a:xfrm>
          <a:prstGeom prst="roundRect">
            <a:avLst>
              <a:gd name="adj" fmla="val 889"/>
            </a:avLst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49" name="Oval 29"/>
          <p:cNvSpPr>
            <a:spLocks noChangeArrowheads="1"/>
          </p:cNvSpPr>
          <p:nvPr/>
        </p:nvSpPr>
        <p:spPr bwMode="auto">
          <a:xfrm rot="19680000">
            <a:off x="3851275" y="5035550"/>
            <a:ext cx="179388" cy="539750"/>
          </a:xfrm>
          <a:prstGeom prst="ellipse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50" name="Oval 30"/>
          <p:cNvSpPr>
            <a:spLocks noChangeArrowheads="1"/>
          </p:cNvSpPr>
          <p:nvPr/>
        </p:nvSpPr>
        <p:spPr bwMode="auto">
          <a:xfrm rot="19680000">
            <a:off x="4330700" y="5797550"/>
            <a:ext cx="179388" cy="539750"/>
          </a:xfrm>
          <a:prstGeom prst="ellipse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51" name="Text Box 31"/>
          <p:cNvSpPr txBox="1">
            <a:spLocks noChangeArrowheads="1"/>
          </p:cNvSpPr>
          <p:nvPr/>
        </p:nvSpPr>
        <p:spPr bwMode="auto">
          <a:xfrm>
            <a:off x="1260475" y="3575050"/>
            <a:ext cx="180022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r>
              <a:rPr lang="de-DE" altLang="ru-RU"/>
              <a:t>Гребные винты</a:t>
            </a:r>
          </a:p>
        </p:txBody>
      </p:sp>
      <p:sp>
        <p:nvSpPr>
          <p:cNvPr id="5152" name="Line 32"/>
          <p:cNvSpPr>
            <a:spLocks noChangeShapeType="1"/>
          </p:cNvSpPr>
          <p:nvPr/>
        </p:nvSpPr>
        <p:spPr bwMode="auto">
          <a:xfrm>
            <a:off x="2160588" y="3779838"/>
            <a:ext cx="1619250" cy="1439862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7" y="209550"/>
            <a:ext cx="9240837" cy="1262063"/>
          </a:xfrm>
          <a:ln/>
        </p:spPr>
        <p:txBody>
          <a:bodyPr anchor="ctr">
            <a:normAutofit/>
          </a:bodyPr>
          <a:lstStyle/>
          <a:p>
            <a:r>
              <a:rPr lang="ru-RU" dirty="0" smtClean="0"/>
              <a:t>В соответствии с целью было спроектировано МИС «Красавчик Сид»</a:t>
            </a:r>
            <a:endParaRPr lang="ru-RU" dirty="0"/>
          </a:p>
        </p:txBody>
      </p:sp>
      <p:sp>
        <p:nvSpPr>
          <p:cNvPr id="6145" name="Rectangle 1"/>
          <p:cNvSpPr>
            <a:spLocks noGrp="1" noChangeArrowheads="1"/>
          </p:cNvSpPr>
          <p:nvPr>
            <p:ph type="body" sz="half" idx="1"/>
          </p:nvPr>
        </p:nvSpPr>
        <p:spPr>
          <a:xfrm>
            <a:off x="173038" y="2054225"/>
            <a:ext cx="4200525" cy="4762500"/>
          </a:xfrm>
          <a:ln/>
        </p:spPr>
        <p:txBody>
          <a:bodyPr tIns="17640" anchor="t"/>
          <a:lstStyle/>
          <a:p>
            <a:pPr marL="431800" indent="-323850" algn="l">
              <a:buClr>
                <a:srgbClr val="0E594D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de-DE" altLang="ru-RU" sz="2000" b="0" dirty="0" err="1">
                <a:solidFill>
                  <a:srgbClr val="000000"/>
                </a:solidFill>
              </a:rPr>
              <a:t>Технические</a:t>
            </a:r>
            <a:r>
              <a:rPr lang="de-DE" altLang="ru-RU" sz="2000" b="0" dirty="0">
                <a:solidFill>
                  <a:srgbClr val="000000"/>
                </a:solidFill>
              </a:rPr>
              <a:t> </a:t>
            </a:r>
            <a:r>
              <a:rPr lang="de-DE" altLang="ru-RU" sz="2000" b="0" dirty="0" err="1">
                <a:solidFill>
                  <a:srgbClr val="000000"/>
                </a:solidFill>
              </a:rPr>
              <a:t>характеристики</a:t>
            </a:r>
            <a:r>
              <a:rPr lang="de-DE" altLang="ru-RU" sz="2000" b="0" dirty="0">
                <a:solidFill>
                  <a:srgbClr val="000000"/>
                </a:solidFill>
              </a:rPr>
              <a:t> </a:t>
            </a:r>
            <a:r>
              <a:rPr lang="de-DE" altLang="ru-RU" sz="2000" b="0" dirty="0" smtClean="0">
                <a:solidFill>
                  <a:srgbClr val="000000"/>
                </a:solidFill>
              </a:rPr>
              <a:t>:</a:t>
            </a:r>
            <a:endParaRPr lang="de-DE" altLang="ru-RU" sz="2000" b="0" dirty="0">
              <a:solidFill>
                <a:srgbClr val="000000"/>
              </a:solidFill>
            </a:endParaRPr>
          </a:p>
          <a:p>
            <a:pPr marL="431800" indent="-323850" algn="l">
              <a:buClr>
                <a:srgbClr val="0E594D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de-DE" altLang="ru-RU" sz="2000" b="0" dirty="0">
              <a:solidFill>
                <a:srgbClr val="000000"/>
              </a:solidFill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736082" y="2054225"/>
            <a:ext cx="4672012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7640" rIns="0" bIns="0"/>
          <a:lstStyle>
            <a:lvl1pPr marL="4318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>
                <a:srgbClr val="0E594D"/>
              </a:buClr>
              <a:buSzPct val="45000"/>
              <a:buFont typeface="Wingdings" panose="05000000000000000000" pitchFamily="2" charset="2"/>
              <a:buNone/>
            </a:pPr>
            <a:r>
              <a:rPr lang="de-DE" altLang="ru-RU" sz="2000" dirty="0"/>
              <a:t>Использованное </a:t>
            </a:r>
            <a:r>
              <a:rPr lang="de-DE" altLang="ru-RU" sz="2000" dirty="0" err="1"/>
              <a:t>оборудование</a:t>
            </a:r>
            <a:r>
              <a:rPr lang="de-DE" altLang="ru-RU" sz="2000" dirty="0"/>
              <a:t>: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804023" y="2430289"/>
            <a:ext cx="5100637" cy="256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5876" rIns="0" bIns="0"/>
          <a:lstStyle>
            <a:lvl1pPr marL="4318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>
                <a:srgbClr val="0E594D"/>
              </a:buClr>
              <a:buSzPct val="45000"/>
              <a:buFont typeface="Wingdings" panose="05000000000000000000" pitchFamily="2" charset="2"/>
              <a:buChar char=""/>
            </a:pPr>
            <a:r>
              <a:rPr lang="de-DE" altLang="ru-RU" dirty="0"/>
              <a:t>2 </a:t>
            </a:r>
            <a:r>
              <a:rPr lang="de-DE" altLang="ru-RU" dirty="0" err="1"/>
              <a:t>мотора</a:t>
            </a:r>
            <a:r>
              <a:rPr lang="de-DE" altLang="ru-RU" dirty="0"/>
              <a:t> </a:t>
            </a:r>
            <a:r>
              <a:rPr lang="de-DE" altLang="ru-RU" dirty="0" err="1"/>
              <a:t>постоянного</a:t>
            </a:r>
            <a:r>
              <a:rPr lang="de-DE" altLang="ru-RU" dirty="0"/>
              <a:t> </a:t>
            </a:r>
            <a:r>
              <a:rPr lang="de-DE" altLang="ru-RU" dirty="0" err="1"/>
              <a:t>тока</a:t>
            </a:r>
            <a:endParaRPr lang="de-DE" altLang="ru-RU" dirty="0"/>
          </a:p>
          <a:p>
            <a:pPr>
              <a:buClr>
                <a:srgbClr val="0E594D"/>
              </a:buClr>
              <a:buSzPct val="45000"/>
              <a:buFont typeface="Wingdings" panose="05000000000000000000" pitchFamily="2" charset="2"/>
              <a:buChar char=""/>
            </a:pPr>
            <a:r>
              <a:rPr lang="de-DE" altLang="ru-RU" dirty="0" err="1"/>
              <a:t>Шаговый</a:t>
            </a:r>
            <a:r>
              <a:rPr lang="de-DE" altLang="ru-RU" dirty="0"/>
              <a:t> </a:t>
            </a:r>
            <a:r>
              <a:rPr lang="de-DE" altLang="ru-RU" dirty="0" err="1"/>
              <a:t>мотор</a:t>
            </a:r>
            <a:endParaRPr lang="de-DE" altLang="ru-RU" dirty="0"/>
          </a:p>
          <a:p>
            <a:pPr>
              <a:buClr>
                <a:srgbClr val="0E594D"/>
              </a:buClr>
              <a:buSzPct val="45000"/>
              <a:buFont typeface="Wingdings" panose="05000000000000000000" pitchFamily="2" charset="2"/>
              <a:buChar char=""/>
            </a:pPr>
            <a:r>
              <a:rPr lang="de-DE" altLang="ru-RU" dirty="0" err="1"/>
              <a:t>Arduino</a:t>
            </a:r>
            <a:r>
              <a:rPr lang="de-DE" altLang="ru-RU" dirty="0"/>
              <a:t> UNO</a:t>
            </a:r>
          </a:p>
          <a:p>
            <a:pPr>
              <a:buClr>
                <a:srgbClr val="0E594D"/>
              </a:buClr>
              <a:buSzPct val="45000"/>
              <a:buFont typeface="Wingdings" panose="05000000000000000000" pitchFamily="2" charset="2"/>
              <a:buChar char=""/>
            </a:pPr>
            <a:r>
              <a:rPr lang="de-DE" altLang="ru-RU" dirty="0"/>
              <a:t>2 </a:t>
            </a:r>
            <a:r>
              <a:rPr lang="de-DE" altLang="ru-RU" dirty="0" err="1"/>
              <a:t>аккумуляторные</a:t>
            </a:r>
            <a:r>
              <a:rPr lang="de-DE" altLang="ru-RU" dirty="0"/>
              <a:t> </a:t>
            </a:r>
            <a:r>
              <a:rPr lang="de-DE" altLang="ru-RU" dirty="0" err="1"/>
              <a:t>батареи</a:t>
            </a:r>
            <a:r>
              <a:rPr lang="de-DE" altLang="ru-RU" dirty="0"/>
              <a:t> 18650</a:t>
            </a:r>
          </a:p>
          <a:p>
            <a:pPr>
              <a:buClr>
                <a:srgbClr val="0E594D"/>
              </a:buClr>
              <a:buSzPct val="45000"/>
              <a:buFont typeface="Wingdings" panose="05000000000000000000" pitchFamily="2" charset="2"/>
              <a:buChar char=""/>
            </a:pPr>
            <a:r>
              <a:rPr lang="de-DE" altLang="ru-RU" dirty="0" err="1"/>
              <a:t>Экшн-камера</a:t>
            </a:r>
            <a:r>
              <a:rPr lang="de-DE" altLang="ru-RU" dirty="0"/>
              <a:t> X-TRY XTC150</a:t>
            </a:r>
          </a:p>
          <a:p>
            <a:pPr>
              <a:buClr>
                <a:srgbClr val="0E594D"/>
              </a:buClr>
              <a:buSzPct val="45000"/>
              <a:buFont typeface="Wingdings" panose="05000000000000000000" pitchFamily="2" charset="2"/>
              <a:buChar char=""/>
            </a:pPr>
            <a:r>
              <a:rPr lang="de-DE" altLang="ru-RU" dirty="0" err="1"/>
              <a:t>Угольный</a:t>
            </a:r>
            <a:r>
              <a:rPr lang="de-DE" altLang="ru-RU" dirty="0"/>
              <a:t> </a:t>
            </a:r>
            <a:r>
              <a:rPr lang="de-DE" altLang="ru-RU" dirty="0" err="1"/>
              <a:t>датчик</a:t>
            </a:r>
            <a:r>
              <a:rPr lang="de-DE" altLang="ru-RU" dirty="0"/>
              <a:t> </a:t>
            </a:r>
            <a:r>
              <a:rPr lang="de-DE" altLang="ru-RU" dirty="0" err="1"/>
              <a:t>солёности</a:t>
            </a:r>
            <a:r>
              <a:rPr lang="de-DE" altLang="ru-RU" dirty="0"/>
              <a:t>(</a:t>
            </a:r>
            <a:r>
              <a:rPr lang="de-DE" altLang="ru-RU" dirty="0" err="1"/>
              <a:t>самодельный</a:t>
            </a:r>
            <a:r>
              <a:rPr lang="de-DE" altLang="ru-RU" dirty="0"/>
              <a:t>)</a:t>
            </a:r>
          </a:p>
          <a:p>
            <a:pPr>
              <a:buClr>
                <a:srgbClr val="0E594D"/>
              </a:buClr>
              <a:buSzPct val="45000"/>
              <a:buFont typeface="Wingdings" panose="05000000000000000000" pitchFamily="2" charset="2"/>
              <a:buChar char=""/>
            </a:pPr>
            <a:r>
              <a:rPr lang="de-DE" altLang="ru-RU" dirty="0" err="1"/>
              <a:t>Датчик</a:t>
            </a:r>
            <a:r>
              <a:rPr lang="de-DE" altLang="ru-RU" dirty="0"/>
              <a:t> </a:t>
            </a:r>
            <a:r>
              <a:rPr lang="de-DE" altLang="ru-RU" dirty="0" err="1" smtClean="0"/>
              <a:t>давл</a:t>
            </a:r>
            <a:r>
              <a:rPr lang="ru-RU" altLang="ru-RU" dirty="0" smtClean="0"/>
              <a:t>е</a:t>
            </a:r>
            <a:r>
              <a:rPr lang="de-DE" altLang="ru-RU" dirty="0" err="1" smtClean="0"/>
              <a:t>ния+датчик</a:t>
            </a:r>
            <a:r>
              <a:rPr lang="de-DE" altLang="ru-RU" dirty="0" smtClean="0"/>
              <a:t> </a:t>
            </a:r>
            <a:r>
              <a:rPr lang="de-DE" altLang="ru-RU" dirty="0" err="1"/>
              <a:t>температуры</a:t>
            </a:r>
            <a:endParaRPr lang="de-DE" altLang="ru-RU" dirty="0"/>
          </a:p>
          <a:p>
            <a:pPr>
              <a:buClr>
                <a:srgbClr val="0E594D"/>
              </a:buClr>
              <a:buSzPct val="45000"/>
              <a:buFont typeface="Wingdings" panose="05000000000000000000" pitchFamily="2" charset="2"/>
              <a:buChar char=""/>
            </a:pPr>
            <a:r>
              <a:rPr lang="de-DE" altLang="ru-RU" dirty="0" err="1"/>
              <a:t>Акселерометр</a:t>
            </a:r>
            <a:endParaRPr lang="de-DE" altLang="ru-RU" dirty="0"/>
          </a:p>
          <a:p>
            <a:pPr>
              <a:buClr>
                <a:srgbClr val="0E594D"/>
              </a:buClr>
              <a:buSzPct val="45000"/>
              <a:buFont typeface="Wingdings" panose="05000000000000000000" pitchFamily="2" charset="2"/>
              <a:buChar char=""/>
            </a:pPr>
            <a:r>
              <a:rPr lang="de-DE" altLang="ru-RU" dirty="0" err="1"/>
              <a:t>Пьезо-пищалка</a:t>
            </a:r>
            <a:endParaRPr lang="de-DE" altLang="ru-RU" dirty="0"/>
          </a:p>
          <a:p>
            <a:pPr>
              <a:buClr>
                <a:srgbClr val="0E594D"/>
              </a:buClr>
              <a:buSzPct val="45000"/>
              <a:buFont typeface="Wingdings" panose="05000000000000000000" pitchFamily="2" charset="2"/>
              <a:buChar char=""/>
            </a:pPr>
            <a:endParaRPr lang="de-DE" altLang="ru-RU" dirty="0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73038" y="2429669"/>
            <a:ext cx="4500563" cy="39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5876" rIns="0" bIns="0"/>
          <a:lstStyle>
            <a:lvl1pPr marL="4318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>
                <a:srgbClr val="0E594D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altLang="ru-RU" dirty="0" smtClean="0"/>
              <a:t>Устойчивость к непогоде: шторм 2 балла</a:t>
            </a:r>
          </a:p>
          <a:p>
            <a:pPr>
              <a:buClr>
                <a:srgbClr val="0E594D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altLang="ru-RU" dirty="0" smtClean="0"/>
              <a:t>Запас хода: 20 минут (Полная мощность ходовой части)</a:t>
            </a:r>
          </a:p>
          <a:p>
            <a:pPr>
              <a:buClr>
                <a:srgbClr val="0E594D"/>
              </a:buClr>
              <a:buSzPct val="45000"/>
              <a:buFont typeface="Wingdings" panose="05000000000000000000" pitchFamily="2" charset="2"/>
              <a:buChar char=""/>
            </a:pPr>
            <a:r>
              <a:rPr lang="de-DE" altLang="ru-RU" dirty="0" err="1" smtClean="0"/>
              <a:t>Выходное</a:t>
            </a:r>
            <a:r>
              <a:rPr lang="de-DE" altLang="ru-RU" dirty="0" smtClean="0"/>
              <a:t> </a:t>
            </a:r>
            <a:r>
              <a:rPr lang="de-DE" altLang="ru-RU" dirty="0" err="1"/>
              <a:t>напряжние</a:t>
            </a:r>
            <a:r>
              <a:rPr lang="de-DE" altLang="ru-RU" dirty="0"/>
              <a:t> 7,4В</a:t>
            </a:r>
          </a:p>
          <a:p>
            <a:pPr>
              <a:buClr>
                <a:srgbClr val="0E594D"/>
              </a:buClr>
              <a:buSzPct val="45000"/>
              <a:buFont typeface="Wingdings" panose="05000000000000000000" pitchFamily="2" charset="2"/>
              <a:buChar char=""/>
            </a:pPr>
            <a:r>
              <a:rPr lang="de-DE" altLang="ru-RU" dirty="0" err="1"/>
              <a:t>Ёмкость</a:t>
            </a:r>
            <a:r>
              <a:rPr lang="de-DE" altLang="ru-RU" dirty="0"/>
              <a:t> </a:t>
            </a:r>
            <a:r>
              <a:rPr lang="de-DE" altLang="ru-RU" dirty="0" err="1"/>
              <a:t>аккумуляторов</a:t>
            </a:r>
            <a:r>
              <a:rPr lang="de-DE" altLang="ru-RU" dirty="0"/>
              <a:t> </a:t>
            </a:r>
            <a:r>
              <a:rPr lang="de-DE" altLang="ru-RU" dirty="0" smtClean="0"/>
              <a:t>2000mAh</a:t>
            </a:r>
            <a:endParaRPr lang="ru-RU" altLang="ru-RU" dirty="0" smtClean="0"/>
          </a:p>
          <a:p>
            <a:pPr>
              <a:buClr>
                <a:srgbClr val="0E594D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altLang="ru-RU" dirty="0" smtClean="0"/>
              <a:t>Чувствительность термометра: 0,1°С</a:t>
            </a:r>
          </a:p>
          <a:p>
            <a:pPr>
              <a:buClr>
                <a:srgbClr val="0E594D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altLang="ru-RU" dirty="0" smtClean="0"/>
              <a:t>Разрядность АЦП датчика загрязненность воды: 10 бит</a:t>
            </a:r>
          </a:p>
          <a:p>
            <a:pPr>
              <a:buClr>
                <a:srgbClr val="0E594D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altLang="ru-RU" dirty="0" smtClean="0"/>
              <a:t>Дальность действия радиопередатчика: </a:t>
            </a:r>
            <a:r>
              <a:rPr lang="en-US" altLang="ru-RU" dirty="0" smtClean="0"/>
              <a:t>~ 50 </a:t>
            </a:r>
            <a:r>
              <a:rPr lang="ru-RU" altLang="ru-RU" dirty="0" smtClean="0"/>
              <a:t>м</a:t>
            </a:r>
          </a:p>
          <a:p>
            <a:pPr>
              <a:buClr>
                <a:srgbClr val="0E594D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altLang="ru-RU" dirty="0" smtClean="0"/>
              <a:t>Системы пассивного обеспечения непотопляемости судна: 3</a:t>
            </a:r>
          </a:p>
          <a:p>
            <a:pPr>
              <a:buClr>
                <a:srgbClr val="0E594D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altLang="ru-RU" dirty="0" smtClean="0"/>
              <a:t>Диапазон температур: -4°С .. +50°С</a:t>
            </a:r>
          </a:p>
          <a:p>
            <a:pPr>
              <a:buClr>
                <a:srgbClr val="0E594D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altLang="ru-RU" dirty="0" smtClean="0"/>
              <a:t>Срок эксплуатации: 2 сезона*</a:t>
            </a:r>
          </a:p>
          <a:p>
            <a:pPr>
              <a:buClr>
                <a:srgbClr val="0E594D"/>
              </a:buClr>
              <a:buSzPct val="45000"/>
              <a:buFont typeface="Wingdings" panose="05000000000000000000" pitchFamily="2" charset="2"/>
              <a:buChar char=""/>
            </a:pPr>
            <a:endParaRPr lang="ru-RU" altLang="ru-RU" dirty="0" smtClean="0"/>
          </a:p>
          <a:p>
            <a:pPr marL="107950" indent="0">
              <a:buClr>
                <a:srgbClr val="0E594D"/>
              </a:buClr>
              <a:buSzPct val="45000"/>
            </a:pPr>
            <a:endParaRPr lang="ru-RU" altLang="ru-RU" sz="1100" dirty="0" smtClean="0"/>
          </a:p>
          <a:p>
            <a:pPr marL="107950" indent="0">
              <a:buClr>
                <a:srgbClr val="0E594D"/>
              </a:buClr>
              <a:buSzPct val="45000"/>
            </a:pPr>
            <a:endParaRPr lang="ru-RU" altLang="ru-RU" sz="1100" dirty="0"/>
          </a:p>
          <a:p>
            <a:pPr marL="107950" indent="0">
              <a:buClr>
                <a:srgbClr val="0E594D"/>
              </a:buClr>
              <a:buSzPct val="45000"/>
            </a:pPr>
            <a:endParaRPr lang="ru-RU" altLang="ru-RU" sz="1100" dirty="0" smtClean="0"/>
          </a:p>
          <a:p>
            <a:pPr marL="107950" indent="0">
              <a:buClr>
                <a:srgbClr val="0E594D"/>
              </a:buClr>
              <a:buSzPct val="45000"/>
            </a:pPr>
            <a:r>
              <a:rPr lang="ru-RU" altLang="ru-RU" sz="1100" dirty="0" smtClean="0"/>
              <a:t>*При работе 3 часа в сутки. Робот отличается высокой ремонтопригодностью.</a:t>
            </a:r>
          </a:p>
          <a:p>
            <a:pPr>
              <a:buClr>
                <a:srgbClr val="0E594D"/>
              </a:buClr>
              <a:buSzPct val="45000"/>
              <a:buFont typeface="Wingdings" panose="05000000000000000000" pitchFamily="2" charset="2"/>
              <a:buChar char=""/>
            </a:pPr>
            <a:endParaRPr lang="de-DE" altLang="ru-RU" dirty="0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736082" y="4994101"/>
            <a:ext cx="5100637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5876" rIns="0" bIns="0"/>
          <a:lstStyle>
            <a:lvl1pPr marL="4318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>
                <a:srgbClr val="0E594D"/>
              </a:buClr>
              <a:buSzPct val="45000"/>
              <a:buFont typeface="Wingdings" panose="05000000000000000000" pitchFamily="2" charset="2"/>
              <a:buNone/>
            </a:pPr>
            <a:r>
              <a:rPr lang="de-DE" altLang="ru-RU" dirty="0" err="1"/>
              <a:t>Использованные</a:t>
            </a:r>
            <a:r>
              <a:rPr lang="de-DE" altLang="ru-RU" dirty="0"/>
              <a:t> </a:t>
            </a:r>
            <a:r>
              <a:rPr lang="de-DE" altLang="ru-RU" dirty="0" err="1"/>
              <a:t>технологии</a:t>
            </a:r>
            <a:r>
              <a:rPr lang="de-DE" altLang="ru-RU" dirty="0"/>
              <a:t>:</a:t>
            </a:r>
          </a:p>
          <a:p>
            <a:pPr>
              <a:buClr>
                <a:srgbClr val="0E594D"/>
              </a:buClr>
              <a:buSzPct val="45000"/>
              <a:buFont typeface="Wingdings" panose="05000000000000000000" pitchFamily="2" charset="2"/>
              <a:buNone/>
            </a:pPr>
            <a:endParaRPr lang="de-DE" altLang="ru-RU" dirty="0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799804" y="5346600"/>
            <a:ext cx="4128939" cy="205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5876" rIns="0" bIns="0"/>
          <a:lstStyle>
            <a:lvl1pPr marL="4318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>
                <a:srgbClr val="0E594D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altLang="ru-RU" dirty="0" smtClean="0"/>
              <a:t>3д-моделирование</a:t>
            </a:r>
            <a:endParaRPr lang="de-DE" altLang="ru-RU" dirty="0"/>
          </a:p>
          <a:p>
            <a:pPr>
              <a:buClr>
                <a:srgbClr val="0E594D"/>
              </a:buClr>
              <a:buSzPct val="45000"/>
              <a:buFont typeface="Wingdings" panose="05000000000000000000" pitchFamily="2" charset="2"/>
              <a:buChar char=""/>
            </a:pPr>
            <a:r>
              <a:rPr lang="de-DE" altLang="ru-RU" dirty="0" err="1" smtClean="0"/>
              <a:t>Аддитивные</a:t>
            </a:r>
            <a:r>
              <a:rPr lang="de-DE" altLang="ru-RU" dirty="0" smtClean="0"/>
              <a:t> </a:t>
            </a:r>
            <a:r>
              <a:rPr lang="de-DE" altLang="ru-RU" dirty="0" err="1" smtClean="0"/>
              <a:t>технологии</a:t>
            </a:r>
            <a:r>
              <a:rPr lang="ru-RU" altLang="ru-RU" dirty="0" smtClean="0"/>
              <a:t> печати деталей судна</a:t>
            </a:r>
          </a:p>
          <a:p>
            <a:pPr>
              <a:buClr>
                <a:srgbClr val="0E594D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altLang="ru-RU" dirty="0" smtClean="0"/>
              <a:t>Использование композитных материалов корпуса</a:t>
            </a:r>
            <a:endParaRPr lang="de-DE" altLang="ru-RU" dirty="0"/>
          </a:p>
          <a:p>
            <a:pPr>
              <a:buClr>
                <a:srgbClr val="0E594D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altLang="ru-RU" dirty="0" smtClean="0"/>
              <a:t>УУ на базе МК</a:t>
            </a:r>
            <a:r>
              <a:rPr lang="de-DE" altLang="ru-RU" dirty="0" smtClean="0"/>
              <a:t> ATmega328</a:t>
            </a:r>
            <a:endParaRPr lang="ru-RU" altLang="ru-RU" dirty="0" smtClean="0"/>
          </a:p>
          <a:p>
            <a:pPr>
              <a:buClr>
                <a:srgbClr val="0E594D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altLang="ru-RU" dirty="0" smtClean="0"/>
              <a:t>Беспроводной сбор телеметрии</a:t>
            </a:r>
            <a:endParaRPr lang="de-DE" altLang="ru-RU" dirty="0"/>
          </a:p>
          <a:p>
            <a:pPr>
              <a:buClr>
                <a:srgbClr val="0E594D"/>
              </a:buClr>
              <a:buSzPct val="45000"/>
              <a:buFont typeface="Wingdings" panose="05000000000000000000" pitchFamily="2" charset="2"/>
              <a:buNone/>
            </a:pPr>
            <a:endParaRPr lang="de-DE" alt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Arial Unicode MS" panose="020B060402020202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Arial Unicode MS" panose="020B0604020202020204" pitchFamily="34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237</Words>
  <Application>Microsoft Office PowerPoint</Application>
  <PresentationFormat>Произвольный</PresentationFormat>
  <Paragraphs>50</Paragraphs>
  <Slides>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</vt:i4>
      </vt:variant>
    </vt:vector>
  </HeadingPairs>
  <TitlesOfParts>
    <vt:vector size="11" baseType="lpstr">
      <vt:lpstr>Arial Unicode MS</vt:lpstr>
      <vt:lpstr>Arial</vt:lpstr>
      <vt:lpstr>Calibri</vt:lpstr>
      <vt:lpstr>Calibri Light</vt:lpstr>
      <vt:lpstr>Times New Roman</vt:lpstr>
      <vt:lpstr>Wingdings</vt:lpstr>
      <vt:lpstr>Тема Office</vt:lpstr>
      <vt:lpstr>1_Тема Office</vt:lpstr>
      <vt:lpstr>Малое исследовательское судно «красавчик Сид»</vt:lpstr>
      <vt:lpstr>Схема робота</vt:lpstr>
      <vt:lpstr>В соответствии с целью было спроектировано МИС «Красавчик Сид»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красавчик Сид</dc:title>
  <dc:creator>io</dc:creator>
  <cp:lastModifiedBy>io</cp:lastModifiedBy>
  <cp:revision>11</cp:revision>
  <cp:lastPrinted>1601-01-01T00:00:00Z</cp:lastPrinted>
  <dcterms:created xsi:type="dcterms:W3CDTF">2009-04-16T05:32:32Z</dcterms:created>
  <dcterms:modified xsi:type="dcterms:W3CDTF">2017-09-19T22:00:47Z</dcterms:modified>
</cp:coreProperties>
</file>