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42FE10E-DB86-4A83-A579-C9801700E6E6}">
  <a:tblStyle styleId="{442FE10E-DB86-4A83-A579-C9801700E6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0" y="83725"/>
            <a:ext cx="6417900" cy="7533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ru"/>
              <a:t>  Аркадный автомат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2013750" y="660225"/>
            <a:ext cx="23904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ru"/>
              <a:t>На Orange Pi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605224"/>
            <a:ext cx="4366671" cy="3385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57496" y="989425"/>
            <a:ext cx="4029219" cy="4001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269250" y="483225"/>
            <a:ext cx="8520600" cy="90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/>
              <a:t>Плюсы и минусы данного проекта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269250" y="1524750"/>
            <a:ext cx="25902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sz="1100">
                <a:solidFill>
                  <a:schemeClr val="dk1"/>
                </a:solidFill>
              </a:rPr>
              <a:t>Плюсы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  <a:buNone/>
            </a:pPr>
            <a:r>
              <a:rPr lang="ru" sz="1100">
                <a:solidFill>
                  <a:schemeClr val="dk1"/>
                </a:solidFill>
              </a:rPr>
              <a:t>-Малое потребление электроэнергии                                                                    </a:t>
            </a:r>
          </a:p>
          <a:p>
            <a:pPr lvl="0">
              <a:spcBef>
                <a:spcPts val="0"/>
              </a:spcBef>
              <a:buNone/>
            </a:pPr>
            <a:r>
              <a:rPr lang="ru" sz="1100">
                <a:solidFill>
                  <a:schemeClr val="dk1"/>
                </a:solidFill>
              </a:rPr>
              <a:t>-Низкий уровень шума                                                                                            </a:t>
            </a:r>
          </a:p>
          <a:p>
            <a:pPr lvl="0">
              <a:spcBef>
                <a:spcPts val="0"/>
              </a:spcBef>
              <a:buNone/>
            </a:pPr>
            <a:r>
              <a:rPr lang="ru" sz="1100">
                <a:solidFill>
                  <a:schemeClr val="dk1"/>
                </a:solidFill>
              </a:rPr>
              <a:t>-Малый срок окупаемости</a:t>
            </a:r>
          </a:p>
          <a:p>
            <a:pPr lvl="0">
              <a:spcBef>
                <a:spcPts val="0"/>
              </a:spcBef>
              <a:buNone/>
            </a:pPr>
            <a:r>
              <a:rPr lang="ru" sz="1100">
                <a:solidFill>
                  <a:schemeClr val="dk1"/>
                </a:solidFill>
              </a:rPr>
              <a:t>-Простота изготовления и ремонта</a:t>
            </a:r>
          </a:p>
          <a:p>
            <a:pPr lvl="0">
              <a:spcBef>
                <a:spcPts val="0"/>
              </a:spcBef>
              <a:buNone/>
            </a:pPr>
            <a:r>
              <a:rPr lang="ru" sz="1100">
                <a:solidFill>
                  <a:schemeClr val="dk1"/>
                </a:solidFill>
              </a:rPr>
              <a:t>-Большой выбор игр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4887125" y="1624925"/>
            <a:ext cx="3087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 sz="1100"/>
              <a:t>Минусы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ru" sz="1100"/>
              <a:t>-Не антивандальный корпус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ru" sz="1100"/>
              <a:t>              -Сложная настройка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ru" sz="1100"/>
              <a:t>              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1100"/>
          </a:p>
          <a:p>
            <a:pPr lvl="0">
              <a:spcBef>
                <a:spcPts val="0"/>
              </a:spcBef>
              <a:buNone/>
            </a:pPr>
            <a:r>
              <a:rPr lang="ru" sz="1100"/>
              <a:t>      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100"/>
          </a:p>
        </p:txBody>
      </p:sp>
      <p:sp>
        <p:nvSpPr>
          <p:cNvPr id="65" name="Shape 65"/>
          <p:cNvSpPr txBox="1"/>
          <p:nvPr/>
        </p:nvSpPr>
        <p:spPr>
          <a:xfrm>
            <a:off x="0" y="55825"/>
            <a:ext cx="90591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1800"/>
              <a:t>  Цель проекта: создать нынешним подросткам представление о играх из 80-90-х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576675" y="4669200"/>
            <a:ext cx="5145300" cy="4743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1800"/>
              <a:t>Примерная стоимость проекта  18000 рублей</a:t>
            </a:r>
          </a:p>
        </p:txBody>
      </p:sp>
      <p:graphicFrame>
        <p:nvGraphicFramePr>
          <p:cNvPr id="71" name="Shape 71"/>
          <p:cNvGraphicFramePr/>
          <p:nvPr/>
        </p:nvGraphicFramePr>
        <p:xfrm>
          <a:off x="5721975" y="52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{442FE10E-DB86-4A83-A579-C9801700E6E6}</a:tableStyleId>
              </a:tblPr>
              <a:tblGrid>
                <a:gridCol w="1710950"/>
                <a:gridCol w="1710950"/>
              </a:tblGrid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Наименование 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Цена (Руб.)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Orange Pi One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806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Стик и кнопки 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960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Монетоприемник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629</a:t>
                      </a:r>
                    </a:p>
                  </a:txBody>
                  <a:tcPr marT="91425" marB="91425" marR="91425" marL="91425"/>
                </a:tc>
              </a:tr>
              <a:tr h="6026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Переходник с HDMI на VGA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560</a:t>
                      </a:r>
                    </a:p>
                  </a:txBody>
                  <a:tcPr marT="91425" marB="91425" marR="91425" marL="91425"/>
                </a:tc>
              </a:tr>
              <a:tr h="6026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Блок питания и кабели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1000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USB Hub 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200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Колонки 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500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Крепёж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3000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Фанера и распил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800</a:t>
                      </a:r>
                    </a:p>
                  </a:txBody>
                  <a:tcPr marT="91425" marB="91425" marR="91425" marL="91425"/>
                </a:tc>
              </a:tr>
              <a:tr h="3928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Карта памяти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610</a:t>
                      </a:r>
                    </a:p>
                  </a:txBody>
                  <a:tcPr marT="91425" marB="91425" marR="91425" marL="91425"/>
                </a:tc>
              </a:tr>
              <a:tr h="281200">
                <a:tc gridSpan="2"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Итого: 9 065 рублей</a:t>
                      </a:r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665746" cy="37526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