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92929"/>
    <a:srgbClr val="00FFFF"/>
    <a:srgbClr val="336600"/>
    <a:srgbClr val="333300"/>
    <a:srgbClr val="33CC33"/>
    <a:srgbClr val="FF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-136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A0D-20A1-464F-8D5D-D210AE2B42E0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51F0-5AE9-4778-B373-BDC7B27F8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821A-1F4F-4EF2-9B9C-C7C3DD49673B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F1DC-50FE-481A-9945-E71BE5DB9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D161-DA4A-4249-BED4-69C21D9D6F21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F597-0D13-4875-8E45-34D1A0C68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7312-3242-4A6F-84A1-355E6B5A3C74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74A8-31BC-4C6F-AFAB-7428A2909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E359-C908-4B4B-B0A6-A940173B410A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AA33-31F6-41BA-9D5F-D206B1D7B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D924-EB7C-4645-B011-B7123099F5D6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9C27-5219-4373-AB8C-A91DDCCAC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5035-3CCA-4764-860A-C2AA7324FEF4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7A9F0-E530-4B8A-94D0-DA0EDAF67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00D2-D857-47A7-833F-04F3A1F9D8DF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6E30-D4D1-435D-8F87-3AFA58190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2A70-FF5D-41DE-9E2F-D5CDBF077605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070A-99A1-4F23-881E-20C3FA62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C5D7-4DC5-4408-98C9-64A32E5C4A2B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D328-4323-49F1-826D-FE139AE92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03D4-6140-4F8D-A763-C565EC044967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0408-5EDA-4AF6-AD28-50D9C9C11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8FF0A-B5C4-41CD-8E73-A69F62D2260B}" type="datetimeFigureOut">
              <a:rPr lang="ru-RU"/>
              <a:pPr>
                <a:defRPr/>
              </a:pPr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232EE-DF13-470A-804F-6159191F9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695325" y="222250"/>
            <a:ext cx="10388600" cy="1289050"/>
          </a:xfrm>
        </p:spPr>
        <p:txBody>
          <a:bodyPr/>
          <a:lstStyle/>
          <a:p>
            <a:pPr algn="l" eaLnBrk="1" hangingPunct="1"/>
            <a:r>
              <a:rPr lang="ru-RU" sz="4800" b="1" smtClean="0">
                <a:latin typeface="Arial Black" pitchFamily="34" charset="0"/>
                <a:ea typeface="Batang"/>
                <a:cs typeface="Batang"/>
              </a:rPr>
              <a:t>Робототехнический конструктор Ижорец-1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210050" y="744538"/>
            <a:ext cx="702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</a:rPr>
              <a:t>Авторы: Головнёв Дмитрий, Прокопьев Павел</a:t>
            </a:r>
          </a:p>
          <a:p>
            <a:pPr algn="ctr"/>
            <a:r>
              <a:rPr lang="ru-RU" sz="2000">
                <a:solidFill>
                  <a:srgbClr val="000099"/>
                </a:solidFill>
              </a:rPr>
              <a:t>Руководитель проекта: Логинов Андрей Анатольевич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6538" y="1876425"/>
            <a:ext cx="59023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/>
              <a:t>Робототехническая платформа </a:t>
            </a:r>
            <a:r>
              <a:rPr lang="en-US" sz="1700"/>
              <a:t>ARDUINO</a:t>
            </a:r>
            <a:r>
              <a:rPr lang="ru-RU" sz="1700"/>
              <a:t> при всех её достоинствах (дешевый, богатый ассортимент), </a:t>
            </a:r>
          </a:p>
          <a:p>
            <a:r>
              <a:rPr lang="ru-RU" sz="1700"/>
              <a:t>имеет существенный недостаток: при соединении контроллера с </a:t>
            </a:r>
          </a:p>
          <a:p>
            <a:r>
              <a:rPr lang="ru-RU" sz="1700"/>
              <a:t>Периферийными устройствами вынуждены использовать мелкие проводники. </a:t>
            </a:r>
          </a:p>
          <a:p>
            <a:r>
              <a:rPr lang="ru-RU" sz="1700"/>
              <a:t>При попытке собрать схему получается вот что: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4625" y="6427788"/>
            <a:ext cx="590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Совсем юным робототехникам такое не под силу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43613" y="4321175"/>
            <a:ext cx="551815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200" b="1">
                <a:solidFill>
                  <a:srgbClr val="FF0000"/>
                </a:solidFill>
              </a:rPr>
              <a:t>ЦЕЛЬ ПОЕКТА «ИЖОРЕЦ-1» -СОЗДАТЬ УСТРОЙСТВО, ОБЛЕГЧАЮЩЕЕ РАБОТУ С ПЛАТАМИ СЕМЕЙСТВА ARDUINO И ПЕРИФЕРИЙНЫМИ УСТРОЙСТВАМИ ДЛЯ НИХ</a:t>
            </a:r>
          </a:p>
        </p:txBody>
      </p:sp>
      <p:pic>
        <p:nvPicPr>
          <p:cNvPr id="13321" name="Picture 9" descr="F3JJ2SVH994X9L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0" y="1989138"/>
            <a:ext cx="30972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744075" y="1976438"/>
            <a:ext cx="2073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Кроме того, часто приходится использовать макетную плату, что не очень удобно.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4114800" y="1373188"/>
            <a:ext cx="702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336600"/>
                </a:solidFill>
              </a:rPr>
              <a:t>ГБУ ЦДЮТТ Колпинского района Санкт-Петербурга</a:t>
            </a:r>
          </a:p>
        </p:txBody>
      </p:sp>
      <p:pic>
        <p:nvPicPr>
          <p:cNvPr id="13324" name="Picture 12" descr="сжат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" y="3810000"/>
            <a:ext cx="4560888" cy="2565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7143750" y="0"/>
            <a:ext cx="5048250" cy="6819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0" y="0"/>
            <a:ext cx="7124700" cy="6819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8" descr="3ffcb53935017a6c6203d868d9b4a548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1435100"/>
            <a:ext cx="35814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95288" y="133350"/>
            <a:ext cx="6672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Проанализировав наиболее популярные  робототехнические платформы, мы пришли к выводу, что применение в них коннекторов типа  </a:t>
            </a:r>
            <a:r>
              <a:rPr lang="en-US"/>
              <a:t>RJ </a:t>
            </a:r>
            <a:r>
              <a:rPr lang="ru-RU"/>
              <a:t>значительно упрощает работу и делает доступными для широкого круга потребителей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3729038" y="3390900"/>
            <a:ext cx="33004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ОДНАКО ЭТИ КОНСТРУКТОРЫ</a:t>
            </a:r>
          </a:p>
          <a:p>
            <a:r>
              <a:rPr lang="ru-RU" sz="1600"/>
              <a:t> ДОВОЛЬНО ДОРОГИ</a:t>
            </a:r>
          </a:p>
          <a:p>
            <a:r>
              <a:rPr lang="ru-RU" sz="1600"/>
              <a:t>И НЕ ВСЕМ ДОСТУПНЫ</a:t>
            </a:r>
          </a:p>
          <a:p>
            <a:endParaRPr lang="ru-RU" sz="1600"/>
          </a:p>
        </p:txBody>
      </p:sp>
      <p:pic>
        <p:nvPicPr>
          <p:cNvPr id="14344" name="Picture 12" descr="RJ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04800"/>
            <a:ext cx="3641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7240588" y="2471738"/>
            <a:ext cx="49514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/>
              <a:t>За основу была взята плата ARDUINO NANO, так как, обладая такими же характеристиками, как популярная ARUINO UNO R3, она более компактна и имеет больше аналоговых входов. Для подключения периферии выбран коннектор rj-11 4p4c, так как он широко доступен, компактнее, чем коннектор 6p6c и, в большинстве случаев, количество его контактов достаточно для подключения цифровых и аналоговых датчиков. Для подключения двигателей был выбран коннектор XH-6P на шесть контактов.</a:t>
            </a:r>
          </a:p>
        </p:txBody>
      </p:sp>
      <p:pic>
        <p:nvPicPr>
          <p:cNvPr id="14347" name="Picture 11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1885950"/>
            <a:ext cx="2762250" cy="4548188"/>
          </a:xfrm>
          <a:prstGeom prst="rect">
            <a:avLst/>
          </a:prstGeom>
          <a:noFill/>
        </p:spPr>
      </p:pic>
      <p:pic>
        <p:nvPicPr>
          <p:cNvPr id="14348" name="Picture 12" descr="ШИМ-выхо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4350" y="4872038"/>
            <a:ext cx="3257550" cy="18335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69875" y="207963"/>
            <a:ext cx="11691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результате выполнения этого проекта, нами разработана и изготовлена оригинальная плата расширения для аппаратной платформы </a:t>
            </a:r>
            <a:r>
              <a:rPr lang="en-US"/>
              <a:t>ARDUINO NANO</a:t>
            </a:r>
            <a:r>
              <a:rPr lang="ru-RU"/>
              <a:t>, позволяющая набор устройств </a:t>
            </a:r>
            <a:r>
              <a:rPr lang="en-US"/>
              <a:t>ARDUINO </a:t>
            </a:r>
            <a:r>
              <a:rPr lang="ru-RU"/>
              <a:t>превратить в увлекательный конструктор для всех возрастов</a:t>
            </a:r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 flipV="1">
            <a:off x="4038600" y="1390650"/>
            <a:ext cx="203835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4057650" y="1428750"/>
            <a:ext cx="1847850" cy="2038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71" name="Picture 11" descr="ФОТО В КУЧЕ"/>
          <p:cNvPicPr>
            <a:picLocks noChangeAspect="1" noChangeArrowheads="1"/>
          </p:cNvPicPr>
          <p:nvPr/>
        </p:nvPicPr>
        <p:blipFill>
          <a:blip r:embed="rId3"/>
          <a:srcRect l="18945" r="12891"/>
          <a:stretch>
            <a:fillRect/>
          </a:stretch>
        </p:blipFill>
        <p:spPr bwMode="auto">
          <a:xfrm>
            <a:off x="6980238" y="1295400"/>
            <a:ext cx="5078412" cy="4191000"/>
          </a:xfrm>
          <a:prstGeom prst="rect">
            <a:avLst/>
          </a:prstGeom>
          <a:noFill/>
        </p:spPr>
      </p:pic>
      <p:pic>
        <p:nvPicPr>
          <p:cNvPr id="15372" name="Picture 12" descr="сжат1"/>
          <p:cNvPicPr>
            <a:picLocks noChangeAspect="1" noChangeArrowheads="1"/>
          </p:cNvPicPr>
          <p:nvPr/>
        </p:nvPicPr>
        <p:blipFill>
          <a:blip r:embed="rId4"/>
          <a:srcRect l="3676" r="9558"/>
          <a:stretch>
            <a:fillRect/>
          </a:stretch>
        </p:blipFill>
        <p:spPr bwMode="auto">
          <a:xfrm>
            <a:off x="3543300" y="1468438"/>
            <a:ext cx="2876550" cy="1865312"/>
          </a:xfrm>
          <a:prstGeom prst="rect">
            <a:avLst/>
          </a:prstGeom>
          <a:noFill/>
        </p:spPr>
      </p:pic>
      <p:sp>
        <p:nvSpPr>
          <p:cNvPr id="15373" name="Line 12"/>
          <p:cNvSpPr>
            <a:spLocks noChangeShapeType="1"/>
          </p:cNvSpPr>
          <p:nvPr/>
        </p:nvSpPr>
        <p:spPr bwMode="auto">
          <a:xfrm flipV="1">
            <a:off x="4038600" y="1390650"/>
            <a:ext cx="203835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>
            <a:off x="4057650" y="1428750"/>
            <a:ext cx="1847850" cy="2038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75" name="Picture 15" descr="20170621_195152"/>
          <p:cNvPicPr>
            <a:picLocks noChangeAspect="1" noChangeArrowheads="1"/>
          </p:cNvPicPr>
          <p:nvPr/>
        </p:nvPicPr>
        <p:blipFill>
          <a:blip r:embed="rId5"/>
          <a:srcRect l="20117" r="20117"/>
          <a:stretch>
            <a:fillRect/>
          </a:stretch>
        </p:blipFill>
        <p:spPr bwMode="auto">
          <a:xfrm>
            <a:off x="285750" y="1263650"/>
            <a:ext cx="2867025" cy="2698750"/>
          </a:xfrm>
          <a:prstGeom prst="rect">
            <a:avLst/>
          </a:prstGeom>
          <a:noFill/>
        </p:spPr>
      </p:pic>
      <p:pic>
        <p:nvPicPr>
          <p:cNvPr id="15376" name="Picture 16" descr="20170906_172731"/>
          <p:cNvPicPr>
            <a:picLocks noChangeAspect="1" noChangeArrowheads="1"/>
          </p:cNvPicPr>
          <p:nvPr/>
        </p:nvPicPr>
        <p:blipFill>
          <a:blip r:embed="rId6"/>
          <a:srcRect l="16602" r="21875"/>
          <a:stretch>
            <a:fillRect/>
          </a:stretch>
        </p:blipFill>
        <p:spPr bwMode="auto">
          <a:xfrm>
            <a:off x="282575" y="4041775"/>
            <a:ext cx="2974975" cy="2720975"/>
          </a:xfrm>
          <a:prstGeom prst="rect">
            <a:avLst/>
          </a:prstGeom>
          <a:noFill/>
        </p:spPr>
      </p:pic>
      <p:pic>
        <p:nvPicPr>
          <p:cNvPr id="15377" name="Picture 17" descr="20170906_172811"/>
          <p:cNvPicPr>
            <a:picLocks noChangeAspect="1" noChangeArrowheads="1"/>
          </p:cNvPicPr>
          <p:nvPr/>
        </p:nvPicPr>
        <p:blipFill>
          <a:blip r:embed="rId7"/>
          <a:srcRect l="7813" r="22266"/>
          <a:stretch>
            <a:fillRect/>
          </a:stretch>
        </p:blipFill>
        <p:spPr bwMode="auto">
          <a:xfrm>
            <a:off x="3333750" y="4025900"/>
            <a:ext cx="3521075" cy="2832100"/>
          </a:xfrm>
          <a:prstGeom prst="rect">
            <a:avLst/>
          </a:prstGeom>
          <a:noFill/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192</TotalTime>
  <Words>211</Words>
  <Application>Microsoft Office PowerPoint</Application>
  <PresentationFormat>Произвольный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 Light</vt:lpstr>
      <vt:lpstr>Calibri</vt:lpstr>
      <vt:lpstr>Arial Black</vt:lpstr>
      <vt:lpstr>Batang</vt:lpstr>
      <vt:lpstr>Тема Office</vt:lpstr>
      <vt:lpstr>Робототехнический конструктор Ижорец-1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Робототехнический конструктор Ижорец-1</dc:title>
  <dc:creator>pashok_vseok</dc:creator>
  <cp:lastModifiedBy>megarus70@gmail.com</cp:lastModifiedBy>
  <cp:revision>14</cp:revision>
  <dcterms:created xsi:type="dcterms:W3CDTF">2017-09-12T21:02:29Z</dcterms:created>
  <dcterms:modified xsi:type="dcterms:W3CDTF">2017-09-16T21:27:14Z</dcterms:modified>
</cp:coreProperties>
</file>