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1F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9"/>
    <p:restoredTop sz="95865"/>
  </p:normalViewPr>
  <p:slideViewPr>
    <p:cSldViewPr snapToGrid="0" snapToObjects="1">
      <p:cViewPr varScale="1">
        <p:scale>
          <a:sx n="109" d="100"/>
          <a:sy n="109" d="100"/>
        </p:scale>
        <p:origin x="5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uk-U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EBFB-A7BC-BE46-BD31-0E128FC9C86E}" type="datetimeFigureOut">
              <a:rPr lang="uk-UA" smtClean="0"/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A7CA-9861-AA42-AAB8-CFD5087A5BF4}" type="slidenum">
              <a:rPr lang="uk-UA" smtClean="0"/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uk-U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  <a:endParaRPr lang="en-GB"/>
          </a:p>
          <a:p>
            <a:pPr lvl="1"/>
            <a:r>
              <a:rPr lang="en-GB"/>
              <a:t>Second level</a:t>
            </a:r>
            <a:endParaRPr lang="en-GB"/>
          </a:p>
          <a:p>
            <a:pPr lvl="2"/>
            <a:r>
              <a:rPr lang="en-GB"/>
              <a:t>Third level</a:t>
            </a:r>
            <a:endParaRPr lang="en-GB"/>
          </a:p>
          <a:p>
            <a:pPr lvl="3"/>
            <a:r>
              <a:rPr lang="en-GB"/>
              <a:t>Fourth level</a:t>
            </a:r>
            <a:endParaRPr lang="en-GB"/>
          </a:p>
          <a:p>
            <a:pPr lvl="4"/>
            <a:r>
              <a:rPr lang="en-GB"/>
              <a:t>Fifth level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EBFB-A7BC-BE46-BD31-0E128FC9C86E}" type="datetimeFigureOut">
              <a:rPr lang="uk-UA" smtClean="0"/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A7CA-9861-AA42-AAB8-CFD5087A5BF4}" type="slidenum">
              <a:rPr lang="uk-UA" smtClean="0"/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uk-U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  <a:endParaRPr lang="en-GB"/>
          </a:p>
          <a:p>
            <a:pPr lvl="1"/>
            <a:r>
              <a:rPr lang="en-GB"/>
              <a:t>Second level</a:t>
            </a:r>
            <a:endParaRPr lang="en-GB"/>
          </a:p>
          <a:p>
            <a:pPr lvl="2"/>
            <a:r>
              <a:rPr lang="en-GB"/>
              <a:t>Third level</a:t>
            </a:r>
            <a:endParaRPr lang="en-GB"/>
          </a:p>
          <a:p>
            <a:pPr lvl="3"/>
            <a:r>
              <a:rPr lang="en-GB"/>
              <a:t>Fourth level</a:t>
            </a:r>
            <a:endParaRPr lang="en-GB"/>
          </a:p>
          <a:p>
            <a:pPr lvl="4"/>
            <a:r>
              <a:rPr lang="en-GB"/>
              <a:t>Fifth level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EBFB-A7BC-BE46-BD31-0E128FC9C86E}" type="datetimeFigureOut">
              <a:rPr lang="uk-UA" smtClean="0"/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A7CA-9861-AA42-AAB8-CFD5087A5BF4}" type="slidenum">
              <a:rPr lang="uk-UA" smtClean="0"/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  <a:endParaRPr lang="en-GB"/>
          </a:p>
          <a:p>
            <a:pPr lvl="1"/>
            <a:r>
              <a:rPr lang="en-GB"/>
              <a:t>Second level</a:t>
            </a:r>
            <a:endParaRPr lang="en-GB"/>
          </a:p>
          <a:p>
            <a:pPr lvl="2"/>
            <a:r>
              <a:rPr lang="en-GB"/>
              <a:t>Third level</a:t>
            </a:r>
            <a:endParaRPr lang="en-GB"/>
          </a:p>
          <a:p>
            <a:pPr lvl="3"/>
            <a:r>
              <a:rPr lang="en-GB"/>
              <a:t>Fourth level</a:t>
            </a:r>
            <a:endParaRPr lang="en-GB"/>
          </a:p>
          <a:p>
            <a:pPr lvl="4"/>
            <a:r>
              <a:rPr lang="en-GB"/>
              <a:t>Fifth level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EBFB-A7BC-BE46-BD31-0E128FC9C86E}" type="datetimeFigureOut">
              <a:rPr lang="uk-UA" smtClean="0"/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A7CA-9861-AA42-AAB8-CFD5087A5BF4}" type="slidenum">
              <a:rPr lang="uk-UA" smtClean="0"/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EBFB-A7BC-BE46-BD31-0E128FC9C86E}" type="datetimeFigureOut">
              <a:rPr lang="uk-UA" smtClean="0"/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A7CA-9861-AA42-AAB8-CFD5087A5BF4}" type="slidenum">
              <a:rPr lang="uk-UA" smtClean="0"/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  <a:endParaRPr lang="en-GB"/>
          </a:p>
          <a:p>
            <a:pPr lvl="1"/>
            <a:r>
              <a:rPr lang="en-GB"/>
              <a:t>Second level</a:t>
            </a:r>
            <a:endParaRPr lang="en-GB"/>
          </a:p>
          <a:p>
            <a:pPr lvl="2"/>
            <a:r>
              <a:rPr lang="en-GB"/>
              <a:t>Third level</a:t>
            </a:r>
            <a:endParaRPr lang="en-GB"/>
          </a:p>
          <a:p>
            <a:pPr lvl="3"/>
            <a:r>
              <a:rPr lang="en-GB"/>
              <a:t>Fourth level</a:t>
            </a:r>
            <a:endParaRPr lang="en-GB"/>
          </a:p>
          <a:p>
            <a:pPr lvl="4"/>
            <a:r>
              <a:rPr lang="en-GB"/>
              <a:t>Fifth level</a:t>
            </a:r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  <a:endParaRPr lang="en-GB"/>
          </a:p>
          <a:p>
            <a:pPr lvl="1"/>
            <a:r>
              <a:rPr lang="en-GB"/>
              <a:t>Second level</a:t>
            </a:r>
            <a:endParaRPr lang="en-GB"/>
          </a:p>
          <a:p>
            <a:pPr lvl="2"/>
            <a:r>
              <a:rPr lang="en-GB"/>
              <a:t>Third level</a:t>
            </a:r>
            <a:endParaRPr lang="en-GB"/>
          </a:p>
          <a:p>
            <a:pPr lvl="3"/>
            <a:r>
              <a:rPr lang="en-GB"/>
              <a:t>Fourth level</a:t>
            </a:r>
            <a:endParaRPr lang="en-GB"/>
          </a:p>
          <a:p>
            <a:pPr lvl="4"/>
            <a:r>
              <a:rPr lang="en-GB"/>
              <a:t>Fifth level</a:t>
            </a:r>
            <a:endParaRPr lang="uk-U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EBFB-A7BC-BE46-BD31-0E128FC9C86E}" type="datetimeFigureOut">
              <a:rPr lang="uk-UA" smtClean="0"/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A7CA-9861-AA42-AAB8-CFD5087A5BF4}" type="slidenum">
              <a:rPr lang="uk-UA" smtClean="0"/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  <a:endParaRPr lang="en-GB"/>
          </a:p>
          <a:p>
            <a:pPr lvl="1"/>
            <a:r>
              <a:rPr lang="en-GB"/>
              <a:t>Second level</a:t>
            </a:r>
            <a:endParaRPr lang="en-GB"/>
          </a:p>
          <a:p>
            <a:pPr lvl="2"/>
            <a:r>
              <a:rPr lang="en-GB"/>
              <a:t>Third level</a:t>
            </a:r>
            <a:endParaRPr lang="en-GB"/>
          </a:p>
          <a:p>
            <a:pPr lvl="3"/>
            <a:r>
              <a:rPr lang="en-GB"/>
              <a:t>Fourth level</a:t>
            </a:r>
            <a:endParaRPr lang="en-GB"/>
          </a:p>
          <a:p>
            <a:pPr lvl="4"/>
            <a:r>
              <a:rPr lang="en-GB"/>
              <a:t>Fifth level</a:t>
            </a:r>
            <a:endParaRPr lang="uk-U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  <a:endParaRPr lang="en-GB"/>
          </a:p>
          <a:p>
            <a:pPr lvl="1"/>
            <a:r>
              <a:rPr lang="en-GB"/>
              <a:t>Second level</a:t>
            </a:r>
            <a:endParaRPr lang="en-GB"/>
          </a:p>
          <a:p>
            <a:pPr lvl="2"/>
            <a:r>
              <a:rPr lang="en-GB"/>
              <a:t>Third level</a:t>
            </a:r>
            <a:endParaRPr lang="en-GB"/>
          </a:p>
          <a:p>
            <a:pPr lvl="3"/>
            <a:r>
              <a:rPr lang="en-GB"/>
              <a:t>Fourth level</a:t>
            </a:r>
            <a:endParaRPr lang="en-GB"/>
          </a:p>
          <a:p>
            <a:pPr lvl="4"/>
            <a:r>
              <a:rPr lang="en-GB"/>
              <a:t>Fifth level</a:t>
            </a:r>
            <a:endParaRPr lang="uk-U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EBFB-A7BC-BE46-BD31-0E128FC9C86E}" type="datetimeFigureOut">
              <a:rPr lang="uk-UA" smtClean="0"/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A7CA-9861-AA42-AAB8-CFD5087A5BF4}" type="slidenum">
              <a:rPr lang="uk-UA" smtClean="0"/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EBFB-A7BC-BE46-BD31-0E128FC9C86E}" type="datetimeFigureOut">
              <a:rPr lang="uk-UA" smtClean="0"/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A7CA-9861-AA42-AAB8-CFD5087A5BF4}" type="slidenum">
              <a:rPr lang="uk-UA" smtClean="0"/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EBFB-A7BC-BE46-BD31-0E128FC9C86E}" type="datetimeFigureOut">
              <a:rPr lang="uk-UA" smtClean="0"/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A7CA-9861-AA42-AAB8-CFD5087A5BF4}" type="slidenum">
              <a:rPr lang="uk-UA" smtClean="0"/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  <a:endParaRPr lang="en-GB"/>
          </a:p>
          <a:p>
            <a:pPr lvl="1"/>
            <a:r>
              <a:rPr lang="en-GB"/>
              <a:t>Second level</a:t>
            </a:r>
            <a:endParaRPr lang="en-GB"/>
          </a:p>
          <a:p>
            <a:pPr lvl="2"/>
            <a:r>
              <a:rPr lang="en-GB"/>
              <a:t>Third level</a:t>
            </a:r>
            <a:endParaRPr lang="en-GB"/>
          </a:p>
          <a:p>
            <a:pPr lvl="3"/>
            <a:r>
              <a:rPr lang="en-GB"/>
              <a:t>Fourth level</a:t>
            </a:r>
            <a:endParaRPr lang="en-GB"/>
          </a:p>
          <a:p>
            <a:pPr lvl="4"/>
            <a:r>
              <a:rPr lang="en-GB"/>
              <a:t>Fifth level</a:t>
            </a:r>
            <a:endParaRPr lang="uk-U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EBFB-A7BC-BE46-BD31-0E128FC9C86E}" type="datetimeFigureOut">
              <a:rPr lang="uk-UA" smtClean="0"/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A7CA-9861-AA42-AAB8-CFD5087A5BF4}" type="slidenum">
              <a:rPr lang="uk-UA" smtClean="0"/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EBFB-A7BC-BE46-BD31-0E128FC9C86E}" type="datetimeFigureOut">
              <a:rPr lang="uk-UA" smtClean="0"/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A7CA-9861-AA42-AAB8-CFD5087A5BF4}" type="slidenum">
              <a:rPr lang="uk-UA" smtClean="0"/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99850"/>
            <a:ext cx="10515600" cy="9543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uk-U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62582"/>
            <a:ext cx="10515600" cy="46143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  <a:endParaRPr lang="en-GB" dirty="0"/>
          </a:p>
          <a:p>
            <a:pPr lvl="1"/>
            <a:r>
              <a:rPr lang="en-GB" dirty="0"/>
              <a:t>Second level</a:t>
            </a:r>
            <a:endParaRPr lang="en-GB" dirty="0"/>
          </a:p>
          <a:p>
            <a:pPr lvl="2"/>
            <a:r>
              <a:rPr lang="en-GB" dirty="0"/>
              <a:t>Third level</a:t>
            </a:r>
            <a:endParaRPr lang="en-GB" dirty="0"/>
          </a:p>
          <a:p>
            <a:pPr lvl="3"/>
            <a:r>
              <a:rPr lang="en-GB" dirty="0"/>
              <a:t>Fourth level</a:t>
            </a:r>
            <a:endParaRPr lang="en-GB" dirty="0"/>
          </a:p>
          <a:p>
            <a:pPr lvl="4"/>
            <a:r>
              <a:rPr lang="en-GB" dirty="0"/>
              <a:t>Fifth level</a:t>
            </a:r>
            <a:endParaRPr lang="uk-U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4EBFB-A7BC-BE46-BD31-0E128FC9C86E}" type="datetimeFigureOut">
              <a:rPr lang="uk-UA" smtClean="0"/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CA7CA-9861-AA42-AAB8-CFD5087A5BF4}" type="slidenum">
              <a:rPr lang="uk-UA" smtClean="0"/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1F7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3833" y="1290150"/>
            <a:ext cx="6013938" cy="2387600"/>
          </a:xfrm>
        </p:spPr>
        <p:txBody>
          <a:bodyPr>
            <a:normAutofit/>
          </a:bodyPr>
          <a:lstStyle/>
          <a:p>
            <a:pPr algn="l"/>
            <a:r>
              <a:rPr lang="en-US" altLang="en-US" sz="6600" dirty="0">
                <a:latin typeface="Seravek" panose="020B0503040000020004" pitchFamily="34" charset="0"/>
              </a:rPr>
              <a:t>Scan Genius</a:t>
            </a:r>
            <a:endParaRPr lang="en-US" altLang="en-US" sz="6600" dirty="0">
              <a:latin typeface="Seravek" panose="020B05030400000200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3833" y="3520905"/>
            <a:ext cx="6013938" cy="1655762"/>
          </a:xfrm>
        </p:spPr>
        <p:txBody>
          <a:bodyPr>
            <a:normAutofit/>
          </a:bodyPr>
          <a:lstStyle/>
          <a:p>
            <a:pPr algn="l"/>
            <a:r>
              <a:rPr lang="ru-RU" sz="2800" dirty="0">
                <a:latin typeface="Seravek" panose="020B0503040000020004" pitchFamily="34" charset="0"/>
              </a:rPr>
              <a:t>Быстрый сканер </a:t>
            </a:r>
            <a:r>
              <a:rPr lang="en-US" sz="2800" dirty="0">
                <a:latin typeface="Seravek" panose="020B0503040000020004" pitchFamily="34" charset="0"/>
              </a:rPr>
              <a:t>QR</a:t>
            </a:r>
            <a:r>
              <a:rPr lang="ru-RU" altLang="en-US" sz="2800" dirty="0">
                <a:latin typeface="Seravek" panose="020B0503040000020004" pitchFamily="34" charset="0"/>
              </a:rPr>
              <a:t> кодов</a:t>
            </a:r>
            <a:endParaRPr lang="ru-RU" altLang="en-US" sz="2800" dirty="0">
              <a:latin typeface="Seravek" panose="020B0503040000020004" pitchFamily="34" charset="0"/>
            </a:endParaRPr>
          </a:p>
        </p:txBody>
      </p:sp>
      <p:sp>
        <p:nvSpPr>
          <p:cNvPr id="4" name="Текстовое поле 3"/>
          <p:cNvSpPr txBox="1"/>
          <p:nvPr/>
        </p:nvSpPr>
        <p:spPr>
          <a:xfrm>
            <a:off x="7378065" y="4857750"/>
            <a:ext cx="4707255" cy="186753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ru-RU" altLang="en-US" sz="2400" b="1">
                <a:ln>
                  <a:solidFill>
                    <a:sysClr val="windowText" lastClr="000000"/>
                  </a:solidFill>
                </a:ln>
                <a:solidFill>
                  <a:schemeClr val="tx2">
                    <a:lumMod val="20000"/>
                    <a:lumOff val="80000"/>
                  </a:schemeClr>
                </a:solidFill>
              </a:rPr>
              <a:t>Выполнил:</a:t>
            </a:r>
            <a:endParaRPr lang="ru-RU" altLang="en-US" sz="2400" b="1">
              <a:ln>
                <a:solidFill>
                  <a:sysClr val="windowText" lastClr="000000"/>
                </a:solidFill>
              </a:ln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ru-RU" altLang="en-US" sz="2400" b="1">
                <a:ln>
                  <a:solidFill>
                    <a:sysClr val="windowText" lastClr="000000"/>
                  </a:solidFill>
                </a:ln>
                <a:solidFill>
                  <a:schemeClr val="tx2">
                    <a:lumMod val="20000"/>
                    <a:lumOff val="80000"/>
                  </a:schemeClr>
                </a:solidFill>
              </a:rPr>
              <a:t>Мартьянов Роман Сергеевич, ученик 4 группы</a:t>
            </a:r>
            <a:endParaRPr lang="ru-RU" altLang="en-US" sz="2400" b="1">
              <a:ln>
                <a:solidFill>
                  <a:sysClr val="windowText" lastClr="000000"/>
                </a:solidFill>
              </a:ln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ru-RU" altLang="en-US" sz="2400" b="1">
                <a:ln>
                  <a:solidFill>
                    <a:sysClr val="windowText" lastClr="000000"/>
                  </a:solidFill>
                </a:ln>
                <a:solidFill>
                  <a:schemeClr val="tx2">
                    <a:lumMod val="20000"/>
                    <a:lumOff val="80000"/>
                  </a:schemeClr>
                </a:solidFill>
              </a:rPr>
              <a:t>Руководитель: </a:t>
            </a:r>
            <a:endParaRPr lang="ru-RU" altLang="en-US" sz="2400" b="1">
              <a:ln>
                <a:solidFill>
                  <a:sysClr val="windowText" lastClr="000000"/>
                </a:solidFill>
              </a:ln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ru-RU" altLang="en-US" sz="2400" b="1">
                <a:ln>
                  <a:solidFill>
                    <a:sysClr val="windowText" lastClr="000000"/>
                  </a:solidFill>
                </a:ln>
                <a:solidFill>
                  <a:schemeClr val="tx2">
                    <a:lumMod val="20000"/>
                    <a:lumOff val="80000"/>
                  </a:schemeClr>
                </a:solidFill>
              </a:rPr>
              <a:t>Скороходов Егор Александрович</a:t>
            </a:r>
            <a:endParaRPr lang="ru-RU" altLang="en-US" sz="2400" b="1">
              <a:ln>
                <a:solidFill>
                  <a:sysClr val="windowText" lastClr="000000"/>
                </a:solidFill>
              </a:ln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 b="1" dirty="0"/>
              <a:t>Цель:</a:t>
            </a:r>
            <a:endParaRPr lang="ru-RU" altLang="en-US" b="1" dirty="0"/>
          </a:p>
        </p:txBody>
      </p:sp>
      <p:sp>
        <p:nvSpPr>
          <p:cNvPr id="3" name="Текстовое поле 2"/>
          <p:cNvSpPr txBox="1"/>
          <p:nvPr/>
        </p:nvSpPr>
        <p:spPr>
          <a:xfrm>
            <a:off x="838200" y="1354455"/>
            <a:ext cx="7804785" cy="563626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ru-RU" altLang="en-US" sz="2400">
                <a:solidFill>
                  <a:schemeClr val="bg1"/>
                </a:solidFill>
              </a:rPr>
              <a:t>Создать робота, способного сканировать QR коды с помощью Arduino UNO и передавать данные в телеграм бота через Python. </a:t>
            </a:r>
            <a:endParaRPr lang="ru-RU" altLang="en-US" sz="2400">
              <a:solidFill>
                <a:schemeClr val="bg1"/>
              </a:solidFill>
            </a:endParaRPr>
          </a:p>
          <a:p>
            <a:r>
              <a:rPr lang="ru-RU" altLang="en-US" sz="2400">
                <a:solidFill>
                  <a:schemeClr val="bg1"/>
                </a:solidFill>
              </a:rPr>
              <a:t>Мы стремимся к созданию простого и эффективного решения для оперативного считывания и обработки информации с QR кодов. Наш проект объединяет технологии сканирования, микроконтроллеров и мессенджеров для улучшения процесса обработки данных.</a:t>
            </a:r>
            <a:endParaRPr lang="ru-RU" altLang="en-US" sz="240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2" grpId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 b="1" dirty="0"/>
              <a:t>Сферы применения </a:t>
            </a:r>
            <a:endParaRPr lang="ru-RU" altLang="en-US" b="1" dirty="0"/>
          </a:p>
        </p:txBody>
      </p:sp>
      <p:grpSp>
        <p:nvGrpSpPr>
          <p:cNvPr id="63" name="组合 43"/>
          <p:cNvGrpSpPr/>
          <p:nvPr/>
        </p:nvGrpSpPr>
        <p:grpSpPr>
          <a:xfrm>
            <a:off x="4679824" y="2735844"/>
            <a:ext cx="3329201" cy="3327668"/>
            <a:chOff x="3347856" y="1888809"/>
            <a:chExt cx="2663825" cy="2662237"/>
          </a:xfrm>
          <a:solidFill>
            <a:schemeClr val="bg1">
              <a:lumMod val="95000"/>
            </a:schemeClr>
          </a:solidFill>
        </p:grpSpPr>
        <p:sp>
          <p:nvSpPr>
            <p:cNvPr id="64" name="Freeform 9"/>
            <p:cNvSpPr/>
            <p:nvPr/>
          </p:nvSpPr>
          <p:spPr bwMode="auto">
            <a:xfrm>
              <a:off x="3347856" y="1888809"/>
              <a:ext cx="2663825" cy="2662237"/>
            </a:xfrm>
            <a:custGeom>
              <a:avLst/>
              <a:gdLst>
                <a:gd name="T0" fmla="*/ 0 w 986"/>
                <a:gd name="T1" fmla="*/ 817 h 986"/>
                <a:gd name="T2" fmla="*/ 75 w 986"/>
                <a:gd name="T3" fmla="*/ 741 h 986"/>
                <a:gd name="T4" fmla="*/ 741 w 986"/>
                <a:gd name="T5" fmla="*/ 741 h 986"/>
                <a:gd name="T6" fmla="*/ 741 w 986"/>
                <a:gd name="T7" fmla="*/ 75 h 986"/>
                <a:gd name="T8" fmla="*/ 817 w 986"/>
                <a:gd name="T9" fmla="*/ 0 h 986"/>
                <a:gd name="T10" fmla="*/ 986 w 986"/>
                <a:gd name="T11" fmla="*/ 408 h 986"/>
                <a:gd name="T12" fmla="*/ 817 w 986"/>
                <a:gd name="T13" fmla="*/ 817 h 986"/>
                <a:gd name="T14" fmla="*/ 408 w 986"/>
                <a:gd name="T15" fmla="*/ 986 h 986"/>
                <a:gd name="T16" fmla="*/ 0 w 986"/>
                <a:gd name="T17" fmla="*/ 817 h 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6" h="986">
                  <a:moveTo>
                    <a:pt x="0" y="817"/>
                  </a:moveTo>
                  <a:cubicBezTo>
                    <a:pt x="75" y="741"/>
                    <a:pt x="75" y="741"/>
                    <a:pt x="75" y="741"/>
                  </a:cubicBezTo>
                  <a:cubicBezTo>
                    <a:pt x="259" y="925"/>
                    <a:pt x="558" y="925"/>
                    <a:pt x="741" y="741"/>
                  </a:cubicBezTo>
                  <a:cubicBezTo>
                    <a:pt x="925" y="558"/>
                    <a:pt x="925" y="259"/>
                    <a:pt x="741" y="75"/>
                  </a:cubicBezTo>
                  <a:cubicBezTo>
                    <a:pt x="817" y="0"/>
                    <a:pt x="817" y="0"/>
                    <a:pt x="817" y="0"/>
                  </a:cubicBezTo>
                  <a:cubicBezTo>
                    <a:pt x="926" y="109"/>
                    <a:pt x="986" y="254"/>
                    <a:pt x="986" y="408"/>
                  </a:cubicBezTo>
                  <a:cubicBezTo>
                    <a:pt x="986" y="563"/>
                    <a:pt x="926" y="708"/>
                    <a:pt x="817" y="817"/>
                  </a:cubicBezTo>
                  <a:cubicBezTo>
                    <a:pt x="708" y="926"/>
                    <a:pt x="563" y="986"/>
                    <a:pt x="408" y="986"/>
                  </a:cubicBezTo>
                  <a:cubicBezTo>
                    <a:pt x="254" y="986"/>
                    <a:pt x="109" y="926"/>
                    <a:pt x="0" y="81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21883" tIns="60941" rIns="121883" bIns="60941" numCol="1" anchor="t" anchorCtr="0" compatLnSpc="1"/>
            <a:lstStyle/>
            <a:p>
              <a:endParaRPr lang="zh-CN" altLang="en-US" sz="2400" dirty="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sp>
          <p:nvSpPr>
            <p:cNvPr id="65" name="TextBox 144"/>
            <p:cNvSpPr txBox="1"/>
            <p:nvPr/>
          </p:nvSpPr>
          <p:spPr>
            <a:xfrm>
              <a:off x="5215273" y="3837624"/>
              <a:ext cx="311934" cy="3692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latin typeface="华文新魏" panose="02010800040101010101" pitchFamily="2" charset="-122"/>
                  <a:ea typeface="华文新魏" panose="02010800040101010101" pitchFamily="2" charset="-122"/>
                </a:rPr>
                <a:t>A</a:t>
              </a:r>
              <a:endParaRPr lang="zh-CN" altLang="en-US" sz="2400" dirty="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</p:grpSp>
      <p:grpSp>
        <p:nvGrpSpPr>
          <p:cNvPr id="66" name="组合 46"/>
          <p:cNvGrpSpPr/>
          <p:nvPr/>
        </p:nvGrpSpPr>
        <p:grpSpPr>
          <a:xfrm>
            <a:off x="4360392" y="2404472"/>
            <a:ext cx="2747881" cy="2748252"/>
            <a:chOff x="3092268" y="1623697"/>
            <a:chExt cx="2198688" cy="2198687"/>
          </a:xfrm>
          <a:solidFill>
            <a:schemeClr val="bg1">
              <a:lumMod val="95000"/>
            </a:schemeClr>
          </a:solidFill>
        </p:grpSpPr>
        <p:sp>
          <p:nvSpPr>
            <p:cNvPr id="67" name="Freeform 7"/>
            <p:cNvSpPr/>
            <p:nvPr/>
          </p:nvSpPr>
          <p:spPr bwMode="auto">
            <a:xfrm>
              <a:off x="3092268" y="1623697"/>
              <a:ext cx="2198688" cy="2198687"/>
            </a:xfrm>
            <a:custGeom>
              <a:avLst/>
              <a:gdLst>
                <a:gd name="T0" fmla="*/ 174 w 814"/>
                <a:gd name="T1" fmla="*/ 814 h 814"/>
                <a:gd name="T2" fmla="*/ 179 w 814"/>
                <a:gd name="T3" fmla="*/ 179 h 814"/>
                <a:gd name="T4" fmla="*/ 814 w 814"/>
                <a:gd name="T5" fmla="*/ 174 h 814"/>
                <a:gd name="T6" fmla="*/ 739 w 814"/>
                <a:gd name="T7" fmla="*/ 249 h 814"/>
                <a:gd name="T8" fmla="*/ 255 w 814"/>
                <a:gd name="T9" fmla="*/ 255 h 814"/>
                <a:gd name="T10" fmla="*/ 250 w 814"/>
                <a:gd name="T11" fmla="*/ 738 h 814"/>
                <a:gd name="T12" fmla="*/ 174 w 814"/>
                <a:gd name="T13" fmla="*/ 814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14" h="814">
                  <a:moveTo>
                    <a:pt x="174" y="814"/>
                  </a:moveTo>
                  <a:cubicBezTo>
                    <a:pt x="0" y="640"/>
                    <a:pt x="3" y="355"/>
                    <a:pt x="179" y="179"/>
                  </a:cubicBezTo>
                  <a:cubicBezTo>
                    <a:pt x="356" y="2"/>
                    <a:pt x="641" y="0"/>
                    <a:pt x="814" y="174"/>
                  </a:cubicBezTo>
                  <a:cubicBezTo>
                    <a:pt x="739" y="249"/>
                    <a:pt x="739" y="249"/>
                    <a:pt x="739" y="249"/>
                  </a:cubicBezTo>
                  <a:cubicBezTo>
                    <a:pt x="607" y="117"/>
                    <a:pt x="390" y="120"/>
                    <a:pt x="255" y="255"/>
                  </a:cubicBezTo>
                  <a:cubicBezTo>
                    <a:pt x="120" y="389"/>
                    <a:pt x="118" y="606"/>
                    <a:pt x="250" y="738"/>
                  </a:cubicBezTo>
                  <a:lnTo>
                    <a:pt x="174" y="81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121883" tIns="60941" rIns="121883" bIns="60941" numCol="1" anchor="t" anchorCtr="0" compatLnSpc="1"/>
            <a:lstStyle/>
            <a:p>
              <a:endParaRPr lang="zh-CN" altLang="en-US" sz="2400" dirty="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sp>
          <p:nvSpPr>
            <p:cNvPr id="68" name="TextBox 152"/>
            <p:cNvSpPr txBox="1"/>
            <p:nvPr/>
          </p:nvSpPr>
          <p:spPr>
            <a:xfrm>
              <a:off x="3808197" y="1809956"/>
              <a:ext cx="327326" cy="3692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latin typeface="华文新魏" panose="02010800040101010101" pitchFamily="2" charset="-122"/>
                  <a:ea typeface="华文新魏" panose="02010800040101010101" pitchFamily="2" charset="-122"/>
                </a:rPr>
                <a:t>D</a:t>
              </a:r>
              <a:endParaRPr lang="zh-CN" altLang="en-US" sz="2400" dirty="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</p:grpSp>
      <p:grpSp>
        <p:nvGrpSpPr>
          <p:cNvPr id="69" name="组合 49"/>
          <p:cNvGrpSpPr/>
          <p:nvPr/>
        </p:nvGrpSpPr>
        <p:grpSpPr>
          <a:xfrm>
            <a:off x="5165907" y="3212079"/>
            <a:ext cx="1414613" cy="1414803"/>
            <a:chOff x="3736793" y="2269809"/>
            <a:chExt cx="1131888" cy="1131887"/>
          </a:xfrm>
          <a:solidFill>
            <a:schemeClr val="bg1">
              <a:lumMod val="95000"/>
            </a:schemeClr>
          </a:solidFill>
        </p:grpSpPr>
        <p:sp>
          <p:nvSpPr>
            <p:cNvPr id="70" name="Freeform 6"/>
            <p:cNvSpPr/>
            <p:nvPr/>
          </p:nvSpPr>
          <p:spPr bwMode="auto">
            <a:xfrm>
              <a:off x="3736793" y="2269809"/>
              <a:ext cx="1131888" cy="1131887"/>
            </a:xfrm>
            <a:custGeom>
              <a:avLst/>
              <a:gdLst>
                <a:gd name="T0" fmla="*/ 91 w 419"/>
                <a:gd name="T1" fmla="*/ 419 h 419"/>
                <a:gd name="T2" fmla="*/ 91 w 419"/>
                <a:gd name="T3" fmla="*/ 91 h 419"/>
                <a:gd name="T4" fmla="*/ 419 w 419"/>
                <a:gd name="T5" fmla="*/ 91 h 419"/>
                <a:gd name="T6" fmla="*/ 344 w 419"/>
                <a:gd name="T7" fmla="*/ 166 h 419"/>
                <a:gd name="T8" fmla="*/ 167 w 419"/>
                <a:gd name="T9" fmla="*/ 166 h 419"/>
                <a:gd name="T10" fmla="*/ 167 w 419"/>
                <a:gd name="T11" fmla="*/ 343 h 419"/>
                <a:gd name="T12" fmla="*/ 91 w 419"/>
                <a:gd name="T13" fmla="*/ 419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9" h="419">
                  <a:moveTo>
                    <a:pt x="91" y="419"/>
                  </a:moveTo>
                  <a:cubicBezTo>
                    <a:pt x="0" y="329"/>
                    <a:pt x="0" y="181"/>
                    <a:pt x="91" y="91"/>
                  </a:cubicBezTo>
                  <a:cubicBezTo>
                    <a:pt x="181" y="0"/>
                    <a:pt x="329" y="0"/>
                    <a:pt x="419" y="91"/>
                  </a:cubicBezTo>
                  <a:cubicBezTo>
                    <a:pt x="344" y="166"/>
                    <a:pt x="344" y="166"/>
                    <a:pt x="344" y="166"/>
                  </a:cubicBezTo>
                  <a:cubicBezTo>
                    <a:pt x="295" y="117"/>
                    <a:pt x="215" y="117"/>
                    <a:pt x="167" y="166"/>
                  </a:cubicBezTo>
                  <a:cubicBezTo>
                    <a:pt x="118" y="215"/>
                    <a:pt x="118" y="295"/>
                    <a:pt x="167" y="343"/>
                  </a:cubicBezTo>
                  <a:lnTo>
                    <a:pt x="91" y="41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121883" tIns="60941" rIns="121883" bIns="60941" numCol="1" anchor="t" anchorCtr="0" compatLnSpc="1"/>
            <a:lstStyle/>
            <a:p>
              <a:endParaRPr lang="zh-CN" altLang="en-US" sz="2400" dirty="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sp>
          <p:nvSpPr>
            <p:cNvPr id="71" name="TextBox 150"/>
            <p:cNvSpPr txBox="1"/>
            <p:nvPr/>
          </p:nvSpPr>
          <p:spPr>
            <a:xfrm>
              <a:off x="4013937" y="2370026"/>
              <a:ext cx="309369" cy="3692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latin typeface="华文新魏" panose="02010800040101010101" pitchFamily="2" charset="-122"/>
                  <a:ea typeface="华文新魏" panose="02010800040101010101" pitchFamily="2" charset="-122"/>
                </a:rPr>
                <a:t>C</a:t>
              </a:r>
              <a:endParaRPr lang="zh-CN" altLang="en-US" sz="2400" dirty="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</p:grpSp>
      <p:grpSp>
        <p:nvGrpSpPr>
          <p:cNvPr id="72" name="组合 52"/>
          <p:cNvGrpSpPr/>
          <p:nvPr/>
        </p:nvGrpSpPr>
        <p:grpSpPr>
          <a:xfrm>
            <a:off x="5304787" y="3327167"/>
            <a:ext cx="2065376" cy="2065653"/>
            <a:chOff x="3847918" y="2361884"/>
            <a:chExt cx="1652588" cy="1652587"/>
          </a:xfrm>
          <a:solidFill>
            <a:schemeClr val="bg1">
              <a:lumMod val="95000"/>
            </a:schemeClr>
          </a:solidFill>
        </p:grpSpPr>
        <p:sp>
          <p:nvSpPr>
            <p:cNvPr id="73" name="Freeform 8"/>
            <p:cNvSpPr/>
            <p:nvPr/>
          </p:nvSpPr>
          <p:spPr bwMode="auto">
            <a:xfrm>
              <a:off x="3847918" y="2361884"/>
              <a:ext cx="1652588" cy="1652587"/>
            </a:xfrm>
            <a:custGeom>
              <a:avLst/>
              <a:gdLst>
                <a:gd name="T0" fmla="*/ 0 w 612"/>
                <a:gd name="T1" fmla="*/ 480 h 612"/>
                <a:gd name="T2" fmla="*/ 76 w 612"/>
                <a:gd name="T3" fmla="*/ 404 h 612"/>
                <a:gd name="T4" fmla="*/ 404 w 612"/>
                <a:gd name="T5" fmla="*/ 404 h 612"/>
                <a:gd name="T6" fmla="*/ 404 w 612"/>
                <a:gd name="T7" fmla="*/ 76 h 612"/>
                <a:gd name="T8" fmla="*/ 480 w 612"/>
                <a:gd name="T9" fmla="*/ 0 h 612"/>
                <a:gd name="T10" fmla="*/ 480 w 612"/>
                <a:gd name="T11" fmla="*/ 480 h 612"/>
                <a:gd name="T12" fmla="*/ 0 w 612"/>
                <a:gd name="T13" fmla="*/ 480 h 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2" h="612">
                  <a:moveTo>
                    <a:pt x="0" y="480"/>
                  </a:moveTo>
                  <a:cubicBezTo>
                    <a:pt x="76" y="404"/>
                    <a:pt x="76" y="404"/>
                    <a:pt x="76" y="404"/>
                  </a:cubicBezTo>
                  <a:cubicBezTo>
                    <a:pt x="166" y="495"/>
                    <a:pt x="314" y="495"/>
                    <a:pt x="404" y="404"/>
                  </a:cubicBezTo>
                  <a:cubicBezTo>
                    <a:pt x="495" y="314"/>
                    <a:pt x="495" y="166"/>
                    <a:pt x="404" y="76"/>
                  </a:cubicBezTo>
                  <a:cubicBezTo>
                    <a:pt x="480" y="0"/>
                    <a:pt x="480" y="0"/>
                    <a:pt x="480" y="0"/>
                  </a:cubicBezTo>
                  <a:cubicBezTo>
                    <a:pt x="612" y="132"/>
                    <a:pt x="612" y="348"/>
                    <a:pt x="480" y="480"/>
                  </a:cubicBezTo>
                  <a:cubicBezTo>
                    <a:pt x="348" y="612"/>
                    <a:pt x="133" y="612"/>
                    <a:pt x="0" y="48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121883" tIns="60941" rIns="121883" bIns="60941" numCol="1" anchor="t" anchorCtr="0" compatLnSpc="1"/>
            <a:lstStyle/>
            <a:p>
              <a:endParaRPr lang="zh-CN" altLang="en-US" sz="2400" dirty="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sp>
          <p:nvSpPr>
            <p:cNvPr id="74" name="TextBox 147"/>
            <p:cNvSpPr txBox="1"/>
            <p:nvPr/>
          </p:nvSpPr>
          <p:spPr>
            <a:xfrm>
              <a:off x="5056570" y="2613663"/>
              <a:ext cx="292696" cy="3692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latin typeface="华文新魏" panose="02010800040101010101" pitchFamily="2" charset="-122"/>
                  <a:ea typeface="华文新魏" panose="02010800040101010101" pitchFamily="2" charset="-122"/>
                </a:rPr>
                <a:t>B</a:t>
              </a:r>
              <a:endParaRPr lang="zh-CN" altLang="en-US" sz="2400" dirty="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</p:grpSp>
      <p:sp>
        <p:nvSpPr>
          <p:cNvPr id="76" name="Freeform 28"/>
          <p:cNvSpPr>
            <a:spLocks noEditPoints="1"/>
          </p:cNvSpPr>
          <p:nvPr/>
        </p:nvSpPr>
        <p:spPr bwMode="auto">
          <a:xfrm>
            <a:off x="8081179" y="4615969"/>
            <a:ext cx="319496" cy="480201"/>
          </a:xfrm>
          <a:custGeom>
            <a:avLst/>
            <a:gdLst>
              <a:gd name="T0" fmla="*/ 83 w 103"/>
              <a:gd name="T1" fmla="*/ 52 h 155"/>
              <a:gd name="T2" fmla="*/ 83 w 103"/>
              <a:gd name="T3" fmla="*/ 52 h 155"/>
              <a:gd name="T4" fmla="*/ 87 w 103"/>
              <a:gd name="T5" fmla="*/ 36 h 155"/>
              <a:gd name="T6" fmla="*/ 52 w 103"/>
              <a:gd name="T7" fmla="*/ 0 h 155"/>
              <a:gd name="T8" fmla="*/ 32 w 103"/>
              <a:gd name="T9" fmla="*/ 6 h 155"/>
              <a:gd name="T10" fmla="*/ 28 w 103"/>
              <a:gd name="T11" fmla="*/ 10 h 155"/>
              <a:gd name="T12" fmla="*/ 27 w 103"/>
              <a:gd name="T13" fmla="*/ 10 h 155"/>
              <a:gd name="T14" fmla="*/ 17 w 103"/>
              <a:gd name="T15" fmla="*/ 36 h 155"/>
              <a:gd name="T16" fmla="*/ 17 w 103"/>
              <a:gd name="T17" fmla="*/ 36 h 155"/>
              <a:gd name="T18" fmla="*/ 17 w 103"/>
              <a:gd name="T19" fmla="*/ 38 h 155"/>
              <a:gd name="T20" fmla="*/ 17 w 103"/>
              <a:gd name="T21" fmla="*/ 40 h 155"/>
              <a:gd name="T22" fmla="*/ 17 w 103"/>
              <a:gd name="T23" fmla="*/ 40 h 155"/>
              <a:gd name="T24" fmla="*/ 21 w 103"/>
              <a:gd name="T25" fmla="*/ 52 h 155"/>
              <a:gd name="T26" fmla="*/ 20 w 103"/>
              <a:gd name="T27" fmla="*/ 52 h 155"/>
              <a:gd name="T28" fmla="*/ 9 w 103"/>
              <a:gd name="T29" fmla="*/ 55 h 155"/>
              <a:gd name="T30" fmla="*/ 0 w 103"/>
              <a:gd name="T31" fmla="*/ 72 h 155"/>
              <a:gd name="T32" fmla="*/ 0 w 103"/>
              <a:gd name="T33" fmla="*/ 107 h 155"/>
              <a:gd name="T34" fmla="*/ 0 w 103"/>
              <a:gd name="T35" fmla="*/ 112 h 155"/>
              <a:gd name="T36" fmla="*/ 0 w 103"/>
              <a:gd name="T37" fmla="*/ 135 h 155"/>
              <a:gd name="T38" fmla="*/ 20 w 103"/>
              <a:gd name="T39" fmla="*/ 155 h 155"/>
              <a:gd name="T40" fmla="*/ 83 w 103"/>
              <a:gd name="T41" fmla="*/ 155 h 155"/>
              <a:gd name="T42" fmla="*/ 103 w 103"/>
              <a:gd name="T43" fmla="*/ 135 h 155"/>
              <a:gd name="T44" fmla="*/ 103 w 103"/>
              <a:gd name="T45" fmla="*/ 72 h 155"/>
              <a:gd name="T46" fmla="*/ 83 w 103"/>
              <a:gd name="T47" fmla="*/ 52 h 155"/>
              <a:gd name="T48" fmla="*/ 82 w 103"/>
              <a:gd name="T49" fmla="*/ 36 h 155"/>
              <a:gd name="T50" fmla="*/ 81 w 103"/>
              <a:gd name="T51" fmla="*/ 45 h 155"/>
              <a:gd name="T52" fmla="*/ 81 w 103"/>
              <a:gd name="T53" fmla="*/ 45 h 155"/>
              <a:gd name="T54" fmla="*/ 79 w 103"/>
              <a:gd name="T55" fmla="*/ 48 h 155"/>
              <a:gd name="T56" fmla="*/ 79 w 103"/>
              <a:gd name="T57" fmla="*/ 49 h 155"/>
              <a:gd name="T58" fmla="*/ 78 w 103"/>
              <a:gd name="T59" fmla="*/ 50 h 155"/>
              <a:gd name="T60" fmla="*/ 61 w 103"/>
              <a:gd name="T61" fmla="*/ 64 h 155"/>
              <a:gd name="T62" fmla="*/ 67 w 103"/>
              <a:gd name="T63" fmla="*/ 64 h 155"/>
              <a:gd name="T64" fmla="*/ 59 w 103"/>
              <a:gd name="T65" fmla="*/ 102 h 155"/>
              <a:gd name="T66" fmla="*/ 57 w 103"/>
              <a:gd name="T67" fmla="*/ 112 h 155"/>
              <a:gd name="T68" fmla="*/ 54 w 103"/>
              <a:gd name="T69" fmla="*/ 95 h 155"/>
              <a:gd name="T70" fmla="*/ 52 w 103"/>
              <a:gd name="T71" fmla="*/ 78 h 155"/>
              <a:gd name="T72" fmla="*/ 55 w 103"/>
              <a:gd name="T73" fmla="*/ 73 h 155"/>
              <a:gd name="T74" fmla="*/ 59 w 103"/>
              <a:gd name="T75" fmla="*/ 66 h 155"/>
              <a:gd name="T76" fmla="*/ 44 w 103"/>
              <a:gd name="T77" fmla="*/ 66 h 155"/>
              <a:gd name="T78" fmla="*/ 46 w 103"/>
              <a:gd name="T79" fmla="*/ 69 h 155"/>
              <a:gd name="T80" fmla="*/ 52 w 103"/>
              <a:gd name="T81" fmla="*/ 78 h 155"/>
              <a:gd name="T82" fmla="*/ 47 w 103"/>
              <a:gd name="T83" fmla="*/ 112 h 155"/>
              <a:gd name="T84" fmla="*/ 37 w 103"/>
              <a:gd name="T85" fmla="*/ 64 h 155"/>
              <a:gd name="T86" fmla="*/ 42 w 103"/>
              <a:gd name="T87" fmla="*/ 64 h 155"/>
              <a:gd name="T88" fmla="*/ 34 w 103"/>
              <a:gd name="T89" fmla="*/ 60 h 155"/>
              <a:gd name="T90" fmla="*/ 27 w 103"/>
              <a:gd name="T91" fmla="*/ 53 h 155"/>
              <a:gd name="T92" fmla="*/ 21 w 103"/>
              <a:gd name="T93" fmla="*/ 36 h 155"/>
              <a:gd name="T94" fmla="*/ 29 w 103"/>
              <a:gd name="T95" fmla="*/ 16 h 155"/>
              <a:gd name="T96" fmla="*/ 52 w 103"/>
              <a:gd name="T97" fmla="*/ 5 h 155"/>
              <a:gd name="T98" fmla="*/ 80 w 103"/>
              <a:gd name="T99" fmla="*/ 26 h 155"/>
              <a:gd name="T100" fmla="*/ 81 w 103"/>
              <a:gd name="T101" fmla="*/ 28 h 155"/>
              <a:gd name="T102" fmla="*/ 82 w 103"/>
              <a:gd name="T103" fmla="*/ 31 h 155"/>
              <a:gd name="T104" fmla="*/ 82 w 103"/>
              <a:gd name="T105" fmla="*/ 36 h 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03" h="155">
                <a:moveTo>
                  <a:pt x="83" y="52"/>
                </a:moveTo>
                <a:cubicBezTo>
                  <a:pt x="83" y="52"/>
                  <a:pt x="83" y="52"/>
                  <a:pt x="83" y="52"/>
                </a:cubicBezTo>
                <a:cubicBezTo>
                  <a:pt x="85" y="47"/>
                  <a:pt x="87" y="41"/>
                  <a:pt x="87" y="36"/>
                </a:cubicBezTo>
                <a:cubicBezTo>
                  <a:pt x="87" y="16"/>
                  <a:pt x="71" y="0"/>
                  <a:pt x="52" y="0"/>
                </a:cubicBezTo>
                <a:cubicBezTo>
                  <a:pt x="45" y="0"/>
                  <a:pt x="38" y="3"/>
                  <a:pt x="32" y="6"/>
                </a:cubicBezTo>
                <a:cubicBezTo>
                  <a:pt x="28" y="10"/>
                  <a:pt x="28" y="10"/>
                  <a:pt x="28" y="10"/>
                </a:cubicBezTo>
                <a:cubicBezTo>
                  <a:pt x="27" y="10"/>
                  <a:pt x="27" y="10"/>
                  <a:pt x="27" y="10"/>
                </a:cubicBezTo>
                <a:cubicBezTo>
                  <a:pt x="21" y="17"/>
                  <a:pt x="17" y="26"/>
                  <a:pt x="17" y="36"/>
                </a:cubicBezTo>
                <a:cubicBezTo>
                  <a:pt x="17" y="36"/>
                  <a:pt x="17" y="36"/>
                  <a:pt x="17" y="36"/>
                </a:cubicBezTo>
                <a:cubicBezTo>
                  <a:pt x="17" y="36"/>
                  <a:pt x="17" y="37"/>
                  <a:pt x="17" y="38"/>
                </a:cubicBezTo>
                <a:cubicBezTo>
                  <a:pt x="17" y="38"/>
                  <a:pt x="17" y="39"/>
                  <a:pt x="17" y="40"/>
                </a:cubicBezTo>
                <a:cubicBezTo>
                  <a:pt x="17" y="40"/>
                  <a:pt x="17" y="40"/>
                  <a:pt x="17" y="40"/>
                </a:cubicBezTo>
                <a:cubicBezTo>
                  <a:pt x="17" y="44"/>
                  <a:pt x="19" y="48"/>
                  <a:pt x="21" y="52"/>
                </a:cubicBezTo>
                <a:cubicBezTo>
                  <a:pt x="20" y="52"/>
                  <a:pt x="20" y="52"/>
                  <a:pt x="20" y="52"/>
                </a:cubicBezTo>
                <a:cubicBezTo>
                  <a:pt x="16" y="52"/>
                  <a:pt x="12" y="53"/>
                  <a:pt x="9" y="55"/>
                </a:cubicBezTo>
                <a:cubicBezTo>
                  <a:pt x="4" y="59"/>
                  <a:pt x="0" y="65"/>
                  <a:pt x="0" y="72"/>
                </a:cubicBezTo>
                <a:cubicBezTo>
                  <a:pt x="0" y="107"/>
                  <a:pt x="0" y="107"/>
                  <a:pt x="0" y="107"/>
                </a:cubicBezTo>
                <a:cubicBezTo>
                  <a:pt x="0" y="112"/>
                  <a:pt x="0" y="112"/>
                  <a:pt x="0" y="112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6"/>
                  <a:pt x="9" y="155"/>
                  <a:pt x="20" y="155"/>
                </a:cubicBezTo>
                <a:cubicBezTo>
                  <a:pt x="83" y="155"/>
                  <a:pt x="83" y="155"/>
                  <a:pt x="83" y="155"/>
                </a:cubicBezTo>
                <a:cubicBezTo>
                  <a:pt x="94" y="155"/>
                  <a:pt x="103" y="146"/>
                  <a:pt x="103" y="135"/>
                </a:cubicBezTo>
                <a:cubicBezTo>
                  <a:pt x="103" y="72"/>
                  <a:pt x="103" y="72"/>
                  <a:pt x="103" y="72"/>
                </a:cubicBezTo>
                <a:cubicBezTo>
                  <a:pt x="103" y="61"/>
                  <a:pt x="94" y="52"/>
                  <a:pt x="83" y="52"/>
                </a:cubicBezTo>
                <a:close/>
                <a:moveTo>
                  <a:pt x="82" y="36"/>
                </a:moveTo>
                <a:cubicBezTo>
                  <a:pt x="82" y="39"/>
                  <a:pt x="82" y="42"/>
                  <a:pt x="81" y="45"/>
                </a:cubicBezTo>
                <a:cubicBezTo>
                  <a:pt x="81" y="45"/>
                  <a:pt x="81" y="45"/>
                  <a:pt x="81" y="45"/>
                </a:cubicBezTo>
                <a:cubicBezTo>
                  <a:pt x="80" y="46"/>
                  <a:pt x="80" y="47"/>
                  <a:pt x="79" y="48"/>
                </a:cubicBezTo>
                <a:cubicBezTo>
                  <a:pt x="79" y="48"/>
                  <a:pt x="79" y="49"/>
                  <a:pt x="79" y="49"/>
                </a:cubicBezTo>
                <a:cubicBezTo>
                  <a:pt x="79" y="50"/>
                  <a:pt x="78" y="50"/>
                  <a:pt x="78" y="50"/>
                </a:cubicBezTo>
                <a:cubicBezTo>
                  <a:pt x="75" y="57"/>
                  <a:pt x="69" y="62"/>
                  <a:pt x="61" y="64"/>
                </a:cubicBezTo>
                <a:cubicBezTo>
                  <a:pt x="67" y="64"/>
                  <a:pt x="67" y="64"/>
                  <a:pt x="67" y="64"/>
                </a:cubicBezTo>
                <a:cubicBezTo>
                  <a:pt x="59" y="102"/>
                  <a:pt x="59" y="102"/>
                  <a:pt x="59" y="102"/>
                </a:cubicBezTo>
                <a:cubicBezTo>
                  <a:pt x="57" y="112"/>
                  <a:pt x="57" y="112"/>
                  <a:pt x="57" y="112"/>
                </a:cubicBezTo>
                <a:cubicBezTo>
                  <a:pt x="54" y="95"/>
                  <a:pt x="54" y="95"/>
                  <a:pt x="54" y="95"/>
                </a:cubicBezTo>
                <a:cubicBezTo>
                  <a:pt x="52" y="78"/>
                  <a:pt x="52" y="78"/>
                  <a:pt x="52" y="78"/>
                </a:cubicBezTo>
                <a:cubicBezTo>
                  <a:pt x="55" y="73"/>
                  <a:pt x="55" y="73"/>
                  <a:pt x="55" y="73"/>
                </a:cubicBezTo>
                <a:cubicBezTo>
                  <a:pt x="59" y="66"/>
                  <a:pt x="59" y="66"/>
                  <a:pt x="59" y="66"/>
                </a:cubicBezTo>
                <a:cubicBezTo>
                  <a:pt x="44" y="66"/>
                  <a:pt x="44" y="66"/>
                  <a:pt x="44" y="66"/>
                </a:cubicBezTo>
                <a:cubicBezTo>
                  <a:pt x="46" y="69"/>
                  <a:pt x="46" y="69"/>
                  <a:pt x="46" y="69"/>
                </a:cubicBezTo>
                <a:cubicBezTo>
                  <a:pt x="52" y="78"/>
                  <a:pt x="52" y="78"/>
                  <a:pt x="52" y="78"/>
                </a:cubicBezTo>
                <a:cubicBezTo>
                  <a:pt x="47" y="112"/>
                  <a:pt x="47" y="112"/>
                  <a:pt x="47" y="112"/>
                </a:cubicBezTo>
                <a:cubicBezTo>
                  <a:pt x="37" y="64"/>
                  <a:pt x="37" y="64"/>
                  <a:pt x="37" y="64"/>
                </a:cubicBezTo>
                <a:cubicBezTo>
                  <a:pt x="42" y="64"/>
                  <a:pt x="42" y="64"/>
                  <a:pt x="42" y="64"/>
                </a:cubicBezTo>
                <a:cubicBezTo>
                  <a:pt x="39" y="63"/>
                  <a:pt x="36" y="62"/>
                  <a:pt x="34" y="60"/>
                </a:cubicBezTo>
                <a:cubicBezTo>
                  <a:pt x="31" y="58"/>
                  <a:pt x="29" y="56"/>
                  <a:pt x="27" y="53"/>
                </a:cubicBezTo>
                <a:cubicBezTo>
                  <a:pt x="23" y="48"/>
                  <a:pt x="21" y="42"/>
                  <a:pt x="21" y="36"/>
                </a:cubicBezTo>
                <a:cubicBezTo>
                  <a:pt x="21" y="28"/>
                  <a:pt x="24" y="21"/>
                  <a:pt x="29" y="16"/>
                </a:cubicBezTo>
                <a:cubicBezTo>
                  <a:pt x="34" y="9"/>
                  <a:pt x="42" y="5"/>
                  <a:pt x="52" y="5"/>
                </a:cubicBezTo>
                <a:cubicBezTo>
                  <a:pt x="65" y="5"/>
                  <a:pt x="76" y="14"/>
                  <a:pt x="80" y="26"/>
                </a:cubicBezTo>
                <a:cubicBezTo>
                  <a:pt x="81" y="27"/>
                  <a:pt x="81" y="27"/>
                  <a:pt x="81" y="28"/>
                </a:cubicBezTo>
                <a:cubicBezTo>
                  <a:pt x="81" y="29"/>
                  <a:pt x="81" y="30"/>
                  <a:pt x="82" y="31"/>
                </a:cubicBezTo>
                <a:cubicBezTo>
                  <a:pt x="82" y="32"/>
                  <a:pt x="82" y="34"/>
                  <a:pt x="82" y="3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24" tIns="45712" rIns="91424" bIns="45712" numCol="1" anchor="t" anchorCtr="0" compatLnSpc="1"/>
          <a:lstStyle/>
          <a:p>
            <a:endParaRPr lang="zh-CN" altLang="en-US" sz="2400" dirty="0">
              <a:solidFill>
                <a:schemeClr val="bg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grpSp>
        <p:nvGrpSpPr>
          <p:cNvPr id="77" name="组合 57"/>
          <p:cNvGrpSpPr/>
          <p:nvPr/>
        </p:nvGrpSpPr>
        <p:grpSpPr>
          <a:xfrm rot="2700000">
            <a:off x="8278937" y="4528079"/>
            <a:ext cx="2645084" cy="1245172"/>
            <a:chOff x="6403403" y="1682338"/>
            <a:chExt cx="2116149" cy="996311"/>
          </a:xfrm>
        </p:grpSpPr>
        <p:sp>
          <p:nvSpPr>
            <p:cNvPr id="78" name="TextBox 110"/>
            <p:cNvSpPr txBox="1"/>
            <p:nvPr/>
          </p:nvSpPr>
          <p:spPr>
            <a:xfrm>
              <a:off x="6447907" y="2051160"/>
              <a:ext cx="2071645" cy="627489"/>
            </a:xfrm>
            <a:prstGeom prst="rect">
              <a:avLst/>
            </a:prstGeom>
            <a:noFill/>
          </p:spPr>
          <p:txBody>
            <a:bodyPr wrap="square" lIns="0" tIns="0" rtlCol="0" anchor="t">
              <a:spAutoFit/>
            </a:bodyPr>
            <a:lstStyle>
              <a:defPPr>
                <a:defRPr lang="zh-CN"/>
              </a:defPPr>
              <a:lvl1pPr defTabSz="1219200">
                <a:spcBef>
                  <a:spcPct val="20000"/>
                </a:spcBef>
                <a:defRPr sz="1100">
                  <a:solidFill>
                    <a:schemeClr val="tx1">
                      <a:lumMod val="65000"/>
                      <a:lumOff val="35000"/>
                    </a:schemeClr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defRPr>
              </a:lvl1pPr>
            </a:lstStyle>
            <a:p>
              <a:r>
                <a:rPr lang="ru-RU" altLang="en-US" sz="1600" dirty="0">
                  <a:solidFill>
                    <a:schemeClr val="bg1"/>
                  </a:solidFill>
                </a:rPr>
                <a:t>Быстрое получение ссылок для определённых опросов</a:t>
              </a:r>
              <a:endParaRPr lang="ru-RU" alt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79" name="矩形 59"/>
            <p:cNvSpPr/>
            <p:nvPr/>
          </p:nvSpPr>
          <p:spPr>
            <a:xfrm>
              <a:off x="6403403" y="1682338"/>
              <a:ext cx="1604334" cy="285038"/>
            </a:xfrm>
            <a:prstGeom prst="rect">
              <a:avLst/>
            </a:prstGeom>
          </p:spPr>
          <p:txBody>
            <a:bodyPr vert="horz" wrap="square" lIns="111567" tIns="55783" rIns="111567" bIns="55783" rtlCol="0">
              <a:spAutoFit/>
            </a:bodyPr>
            <a:lstStyle/>
            <a:p>
              <a:r>
                <a:rPr lang="ru-RU" altLang="en-US" sz="16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Соц. опросы</a:t>
              </a:r>
              <a:endParaRPr lang="ru-RU" altLang="en-US" sz="16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cxnSp>
          <p:nvCxnSpPr>
            <p:cNvPr id="80" name="直接连接符 87"/>
            <p:cNvCxnSpPr/>
            <p:nvPr/>
          </p:nvCxnSpPr>
          <p:spPr>
            <a:xfrm>
              <a:off x="6445250" y="1920736"/>
              <a:ext cx="1875790" cy="0"/>
            </a:xfrm>
            <a:prstGeom prst="line">
              <a:avLst/>
            </a:prstGeom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任意多边形 88"/>
          <p:cNvSpPr/>
          <p:nvPr/>
        </p:nvSpPr>
        <p:spPr>
          <a:xfrm>
            <a:off x="7366602" y="3606724"/>
            <a:ext cx="1632572" cy="1650936"/>
          </a:xfrm>
          <a:custGeom>
            <a:avLst/>
            <a:gdLst>
              <a:gd name="connsiteX0" fmla="*/ 0 w 1306285"/>
              <a:gd name="connsiteY0" fmla="*/ 1320800 h 1320800"/>
              <a:gd name="connsiteX1" fmla="*/ 43542 w 1306285"/>
              <a:gd name="connsiteY1" fmla="*/ 1277257 h 1320800"/>
              <a:gd name="connsiteX2" fmla="*/ 1306285 w 1306285"/>
              <a:gd name="connsiteY2" fmla="*/ 0 h 132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6285" h="1320800">
                <a:moveTo>
                  <a:pt x="0" y="1320800"/>
                </a:moveTo>
                <a:lnTo>
                  <a:pt x="43542" y="1277257"/>
                </a:lnTo>
                <a:lnTo>
                  <a:pt x="1306285" y="0"/>
                </a:lnTo>
              </a:path>
            </a:pathLst>
          </a:custGeom>
          <a:noFill/>
          <a:ln w="12700">
            <a:solidFill>
              <a:schemeClr val="bg1"/>
            </a:solidFill>
            <a:prstDash val="sys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zh-CN" altLang="en-US" sz="2400" dirty="0">
              <a:solidFill>
                <a:schemeClr val="bg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grpSp>
        <p:nvGrpSpPr>
          <p:cNvPr id="82" name="组合 89"/>
          <p:cNvGrpSpPr/>
          <p:nvPr/>
        </p:nvGrpSpPr>
        <p:grpSpPr>
          <a:xfrm>
            <a:off x="3957635" y="3402575"/>
            <a:ext cx="400773" cy="343285"/>
            <a:chOff x="2541588" y="2027238"/>
            <a:chExt cx="320675" cy="274638"/>
          </a:xfrm>
          <a:solidFill>
            <a:schemeClr val="bg1"/>
          </a:solidFill>
        </p:grpSpPr>
        <p:sp>
          <p:nvSpPr>
            <p:cNvPr id="83" name="Freeform 20"/>
            <p:cNvSpPr/>
            <p:nvPr/>
          </p:nvSpPr>
          <p:spPr bwMode="auto">
            <a:xfrm>
              <a:off x="2541588" y="2027238"/>
              <a:ext cx="320675" cy="274638"/>
            </a:xfrm>
            <a:custGeom>
              <a:avLst/>
              <a:gdLst>
                <a:gd name="T0" fmla="*/ 14 w 202"/>
                <a:gd name="T1" fmla="*/ 157 h 173"/>
                <a:gd name="T2" fmla="*/ 14 w 202"/>
                <a:gd name="T3" fmla="*/ 0 h 173"/>
                <a:gd name="T4" fmla="*/ 0 w 202"/>
                <a:gd name="T5" fmla="*/ 0 h 173"/>
                <a:gd name="T6" fmla="*/ 0 w 202"/>
                <a:gd name="T7" fmla="*/ 173 h 173"/>
                <a:gd name="T8" fmla="*/ 202 w 202"/>
                <a:gd name="T9" fmla="*/ 173 h 173"/>
                <a:gd name="T10" fmla="*/ 202 w 202"/>
                <a:gd name="T11" fmla="*/ 157 h 173"/>
                <a:gd name="T12" fmla="*/ 14 w 202"/>
                <a:gd name="T13" fmla="*/ 157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2" h="173">
                  <a:moveTo>
                    <a:pt x="14" y="157"/>
                  </a:moveTo>
                  <a:lnTo>
                    <a:pt x="14" y="0"/>
                  </a:lnTo>
                  <a:lnTo>
                    <a:pt x="0" y="0"/>
                  </a:lnTo>
                  <a:lnTo>
                    <a:pt x="0" y="173"/>
                  </a:lnTo>
                  <a:lnTo>
                    <a:pt x="202" y="173"/>
                  </a:lnTo>
                  <a:lnTo>
                    <a:pt x="202" y="157"/>
                  </a:lnTo>
                  <a:lnTo>
                    <a:pt x="14" y="15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21883" tIns="60941" rIns="121883" bIns="60941" numCol="1" anchor="t" anchorCtr="0" compatLnSpc="1"/>
            <a:lstStyle/>
            <a:p>
              <a:endParaRPr lang="zh-CN" altLang="en-US" sz="2400" dirty="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sp>
          <p:nvSpPr>
            <p:cNvPr id="84" name="Freeform 21"/>
            <p:cNvSpPr/>
            <p:nvPr/>
          </p:nvSpPr>
          <p:spPr bwMode="auto">
            <a:xfrm>
              <a:off x="2587625" y="2106613"/>
              <a:ext cx="242887" cy="153988"/>
            </a:xfrm>
            <a:custGeom>
              <a:avLst/>
              <a:gdLst>
                <a:gd name="T0" fmla="*/ 45 w 153"/>
                <a:gd name="T1" fmla="*/ 49 h 97"/>
                <a:gd name="T2" fmla="*/ 71 w 153"/>
                <a:gd name="T3" fmla="*/ 68 h 97"/>
                <a:gd name="T4" fmla="*/ 127 w 153"/>
                <a:gd name="T5" fmla="*/ 28 h 97"/>
                <a:gd name="T6" fmla="*/ 135 w 153"/>
                <a:gd name="T7" fmla="*/ 38 h 97"/>
                <a:gd name="T8" fmla="*/ 153 w 153"/>
                <a:gd name="T9" fmla="*/ 0 h 97"/>
                <a:gd name="T10" fmla="*/ 111 w 153"/>
                <a:gd name="T11" fmla="*/ 4 h 97"/>
                <a:gd name="T12" fmla="*/ 120 w 153"/>
                <a:gd name="T13" fmla="*/ 16 h 97"/>
                <a:gd name="T14" fmla="*/ 71 w 153"/>
                <a:gd name="T15" fmla="*/ 50 h 97"/>
                <a:gd name="T16" fmla="*/ 43 w 153"/>
                <a:gd name="T17" fmla="*/ 28 h 97"/>
                <a:gd name="T18" fmla="*/ 0 w 153"/>
                <a:gd name="T19" fmla="*/ 88 h 97"/>
                <a:gd name="T20" fmla="*/ 12 w 153"/>
                <a:gd name="T21" fmla="*/ 97 h 97"/>
                <a:gd name="T22" fmla="*/ 45 w 153"/>
                <a:gd name="T23" fmla="*/ 49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3" h="97">
                  <a:moveTo>
                    <a:pt x="45" y="49"/>
                  </a:moveTo>
                  <a:lnTo>
                    <a:pt x="71" y="68"/>
                  </a:lnTo>
                  <a:lnTo>
                    <a:pt x="127" y="28"/>
                  </a:lnTo>
                  <a:lnTo>
                    <a:pt x="135" y="38"/>
                  </a:lnTo>
                  <a:lnTo>
                    <a:pt x="153" y="0"/>
                  </a:lnTo>
                  <a:lnTo>
                    <a:pt x="111" y="4"/>
                  </a:lnTo>
                  <a:lnTo>
                    <a:pt x="120" y="16"/>
                  </a:lnTo>
                  <a:lnTo>
                    <a:pt x="71" y="50"/>
                  </a:lnTo>
                  <a:lnTo>
                    <a:pt x="43" y="28"/>
                  </a:lnTo>
                  <a:lnTo>
                    <a:pt x="0" y="88"/>
                  </a:lnTo>
                  <a:lnTo>
                    <a:pt x="12" y="97"/>
                  </a:lnTo>
                  <a:lnTo>
                    <a:pt x="45" y="4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21883" tIns="60941" rIns="121883" bIns="60941" numCol="1" anchor="t" anchorCtr="0" compatLnSpc="1"/>
            <a:lstStyle/>
            <a:p>
              <a:endParaRPr lang="zh-CN" altLang="en-US" sz="2400" dirty="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</p:grpSp>
      <p:grpSp>
        <p:nvGrpSpPr>
          <p:cNvPr id="85" name="组合 92"/>
          <p:cNvGrpSpPr/>
          <p:nvPr/>
        </p:nvGrpSpPr>
        <p:grpSpPr>
          <a:xfrm rot="2700000">
            <a:off x="1440293" y="2065400"/>
            <a:ext cx="2589459" cy="1529584"/>
            <a:chOff x="6432912" y="1656194"/>
            <a:chExt cx="2071645" cy="1223882"/>
          </a:xfrm>
        </p:grpSpPr>
        <p:sp>
          <p:nvSpPr>
            <p:cNvPr id="86" name="TextBox 126"/>
            <p:cNvSpPr txBox="1"/>
            <p:nvPr/>
          </p:nvSpPr>
          <p:spPr>
            <a:xfrm>
              <a:off x="6432912" y="2055447"/>
              <a:ext cx="2071645" cy="824629"/>
            </a:xfrm>
            <a:prstGeom prst="rect">
              <a:avLst/>
            </a:prstGeom>
            <a:noFill/>
          </p:spPr>
          <p:txBody>
            <a:bodyPr wrap="square" lIns="0" tIns="0" rtlCol="0" anchor="t">
              <a:spAutoFit/>
            </a:bodyPr>
            <a:lstStyle>
              <a:defPPr>
                <a:defRPr lang="zh-CN"/>
              </a:defPPr>
              <a:lvl1pPr defTabSz="1219200">
                <a:spcBef>
                  <a:spcPct val="20000"/>
                </a:spcBef>
                <a:defRPr sz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defRPr>
              </a:lvl1pPr>
            </a:lstStyle>
            <a:p>
              <a:r>
                <a:rPr lang="ru-RU" altLang="en-US" sz="1600" dirty="0">
                  <a:solidFill>
                    <a:schemeClr val="bg1"/>
                  </a:solidFill>
                </a:rPr>
                <a:t>О</a:t>
              </a:r>
              <a:r>
                <a:rPr lang="en-US" altLang="zh-CN" sz="1600" dirty="0">
                  <a:solidFill>
                    <a:schemeClr val="bg1"/>
                  </a:solidFill>
                </a:rPr>
                <a:t>тслеживани</a:t>
              </a:r>
              <a:r>
                <a:rPr lang="ru-RU" altLang="en-US" sz="1600" dirty="0">
                  <a:solidFill>
                    <a:schemeClr val="bg1"/>
                  </a:solidFill>
                </a:rPr>
                <a:t>е</a:t>
              </a:r>
              <a:r>
                <a:rPr lang="en-US" altLang="zh-CN" sz="1600" dirty="0">
                  <a:solidFill>
                    <a:schemeClr val="bg1"/>
                  </a:solidFill>
                </a:rPr>
                <a:t> товаров и управления инвентаризацией в реальном времени. </a:t>
              </a:r>
              <a:endParaRPr lang="en-US" altLang="zh-CN" sz="1600" dirty="0">
                <a:solidFill>
                  <a:schemeClr val="bg1"/>
                </a:solidFill>
              </a:endParaRPr>
            </a:p>
          </p:txBody>
        </p:sp>
        <p:sp>
          <p:nvSpPr>
            <p:cNvPr id="87" name="矩形 94"/>
            <p:cNvSpPr/>
            <p:nvPr/>
          </p:nvSpPr>
          <p:spPr>
            <a:xfrm>
              <a:off x="6805042" y="1656194"/>
              <a:ext cx="1562808" cy="285038"/>
            </a:xfrm>
            <a:prstGeom prst="rect">
              <a:avLst/>
            </a:prstGeom>
          </p:spPr>
          <p:txBody>
            <a:bodyPr vert="horz" wrap="square" lIns="111567" tIns="55783" rIns="111567" bIns="55783" rtlCol="0">
              <a:spAutoFit/>
            </a:bodyPr>
            <a:lstStyle/>
            <a:p>
              <a:pPr algn="r"/>
              <a:r>
                <a:rPr lang="ru-RU" altLang="en-US" sz="16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Склады</a:t>
              </a:r>
              <a:endParaRPr lang="ru-RU" altLang="en-US" sz="16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cxnSp>
          <p:nvCxnSpPr>
            <p:cNvPr id="88" name="直接连接符 95"/>
            <p:cNvCxnSpPr/>
            <p:nvPr/>
          </p:nvCxnSpPr>
          <p:spPr>
            <a:xfrm>
              <a:off x="6445250" y="1920736"/>
              <a:ext cx="1875790" cy="0"/>
            </a:xfrm>
            <a:prstGeom prst="line">
              <a:avLst/>
            </a:prstGeom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任意多边形 96"/>
          <p:cNvSpPr/>
          <p:nvPr/>
        </p:nvSpPr>
        <p:spPr>
          <a:xfrm>
            <a:off x="4124124" y="2932296"/>
            <a:ext cx="1142800" cy="1142956"/>
          </a:xfrm>
          <a:custGeom>
            <a:avLst/>
            <a:gdLst>
              <a:gd name="connsiteX0" fmla="*/ 914400 w 914400"/>
              <a:gd name="connsiteY0" fmla="*/ 0 h 914400"/>
              <a:gd name="connsiteX1" fmla="*/ 0 w 914400"/>
              <a:gd name="connsiteY1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" h="914400">
                <a:moveTo>
                  <a:pt x="914400" y="0"/>
                </a:moveTo>
                <a:lnTo>
                  <a:pt x="0" y="914400"/>
                </a:lnTo>
              </a:path>
            </a:pathLst>
          </a:custGeom>
          <a:noFill/>
          <a:ln w="12700">
            <a:solidFill>
              <a:schemeClr val="bg1"/>
            </a:solidFill>
            <a:prstDash val="sys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zh-CN" altLang="en-US" sz="2400" dirty="0">
              <a:solidFill>
                <a:schemeClr val="bg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grpSp>
        <p:nvGrpSpPr>
          <p:cNvPr id="90" name="组合 97"/>
          <p:cNvGrpSpPr/>
          <p:nvPr/>
        </p:nvGrpSpPr>
        <p:grpSpPr>
          <a:xfrm>
            <a:off x="3868354" y="5394810"/>
            <a:ext cx="476167" cy="559572"/>
            <a:chOff x="2635250" y="3875088"/>
            <a:chExt cx="381000" cy="447675"/>
          </a:xfrm>
          <a:solidFill>
            <a:schemeClr val="bg1"/>
          </a:solidFill>
        </p:grpSpPr>
        <p:sp>
          <p:nvSpPr>
            <p:cNvPr id="91" name="Freeform 22"/>
            <p:cNvSpPr/>
            <p:nvPr/>
          </p:nvSpPr>
          <p:spPr bwMode="auto">
            <a:xfrm>
              <a:off x="2870200" y="3967163"/>
              <a:ext cx="146050" cy="168275"/>
            </a:xfrm>
            <a:custGeom>
              <a:avLst/>
              <a:gdLst>
                <a:gd name="T0" fmla="*/ 45 w 53"/>
                <a:gd name="T1" fmla="*/ 0 h 61"/>
                <a:gd name="T2" fmla="*/ 34 w 53"/>
                <a:gd name="T3" fmla="*/ 0 h 61"/>
                <a:gd name="T4" fmla="*/ 26 w 53"/>
                <a:gd name="T5" fmla="*/ 33 h 61"/>
                <a:gd name="T6" fmla="*/ 23 w 53"/>
                <a:gd name="T7" fmla="*/ 7 h 61"/>
                <a:gd name="T8" fmla="*/ 19 w 53"/>
                <a:gd name="T9" fmla="*/ 33 h 61"/>
                <a:gd name="T10" fmla="*/ 11 w 53"/>
                <a:gd name="T11" fmla="*/ 0 h 61"/>
                <a:gd name="T12" fmla="*/ 1 w 53"/>
                <a:gd name="T13" fmla="*/ 0 h 61"/>
                <a:gd name="T14" fmla="*/ 3 w 53"/>
                <a:gd name="T15" fmla="*/ 6 h 61"/>
                <a:gd name="T16" fmla="*/ 3 w 53"/>
                <a:gd name="T17" fmla="*/ 21 h 61"/>
                <a:gd name="T18" fmla="*/ 0 w 53"/>
                <a:gd name="T19" fmla="*/ 27 h 61"/>
                <a:gd name="T20" fmla="*/ 7 w 53"/>
                <a:gd name="T21" fmla="*/ 27 h 61"/>
                <a:gd name="T22" fmla="*/ 19 w 53"/>
                <a:gd name="T23" fmla="*/ 38 h 61"/>
                <a:gd name="T24" fmla="*/ 19 w 53"/>
                <a:gd name="T25" fmla="*/ 61 h 61"/>
                <a:gd name="T26" fmla="*/ 45 w 53"/>
                <a:gd name="T27" fmla="*/ 61 h 61"/>
                <a:gd name="T28" fmla="*/ 53 w 53"/>
                <a:gd name="T29" fmla="*/ 54 h 61"/>
                <a:gd name="T30" fmla="*/ 53 w 53"/>
                <a:gd name="T31" fmla="*/ 7 h 61"/>
                <a:gd name="T32" fmla="*/ 45 w 53"/>
                <a:gd name="T33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3" h="61">
                  <a:moveTo>
                    <a:pt x="45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3" y="7"/>
                    <a:pt x="23" y="7"/>
                    <a:pt x="23" y="7"/>
                  </a:cubicBezTo>
                  <a:cubicBezTo>
                    <a:pt x="19" y="33"/>
                    <a:pt x="19" y="33"/>
                    <a:pt x="19" y="33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1"/>
                    <a:pt x="3" y="3"/>
                    <a:pt x="3" y="6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24"/>
                    <a:pt x="2" y="26"/>
                    <a:pt x="0" y="27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14" y="27"/>
                    <a:pt x="19" y="32"/>
                    <a:pt x="19" y="38"/>
                  </a:cubicBezTo>
                  <a:cubicBezTo>
                    <a:pt x="19" y="61"/>
                    <a:pt x="19" y="61"/>
                    <a:pt x="19" y="61"/>
                  </a:cubicBezTo>
                  <a:cubicBezTo>
                    <a:pt x="45" y="61"/>
                    <a:pt x="45" y="61"/>
                    <a:pt x="45" y="61"/>
                  </a:cubicBezTo>
                  <a:cubicBezTo>
                    <a:pt x="49" y="61"/>
                    <a:pt x="53" y="58"/>
                    <a:pt x="53" y="54"/>
                  </a:cubicBezTo>
                  <a:cubicBezTo>
                    <a:pt x="53" y="7"/>
                    <a:pt x="53" y="7"/>
                    <a:pt x="53" y="7"/>
                  </a:cubicBezTo>
                  <a:cubicBezTo>
                    <a:pt x="53" y="3"/>
                    <a:pt x="49" y="0"/>
                    <a:pt x="4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883" tIns="60941" rIns="121883" bIns="60941" numCol="1" anchor="t" anchorCtr="0" compatLnSpc="1"/>
            <a:lstStyle/>
            <a:p>
              <a:endParaRPr lang="zh-CN" altLang="en-US" sz="2400" dirty="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sp>
          <p:nvSpPr>
            <p:cNvPr id="92" name="Freeform 23"/>
            <p:cNvSpPr/>
            <p:nvPr/>
          </p:nvSpPr>
          <p:spPr bwMode="auto">
            <a:xfrm>
              <a:off x="2890838" y="3875088"/>
              <a:ext cx="87312" cy="106363"/>
            </a:xfrm>
            <a:custGeom>
              <a:avLst/>
              <a:gdLst>
                <a:gd name="T0" fmla="*/ 8 w 32"/>
                <a:gd name="T1" fmla="*/ 32 h 39"/>
                <a:gd name="T2" fmla="*/ 13 w 32"/>
                <a:gd name="T3" fmla="*/ 32 h 39"/>
                <a:gd name="T4" fmla="*/ 16 w 32"/>
                <a:gd name="T5" fmla="*/ 39 h 39"/>
                <a:gd name="T6" fmla="*/ 18 w 32"/>
                <a:gd name="T7" fmla="*/ 32 h 39"/>
                <a:gd name="T8" fmla="*/ 24 w 32"/>
                <a:gd name="T9" fmla="*/ 32 h 39"/>
                <a:gd name="T10" fmla="*/ 24 w 32"/>
                <a:gd name="T11" fmla="*/ 32 h 39"/>
                <a:gd name="T12" fmla="*/ 32 w 32"/>
                <a:gd name="T13" fmla="*/ 24 h 39"/>
                <a:gd name="T14" fmla="*/ 32 w 32"/>
                <a:gd name="T15" fmla="*/ 8 h 39"/>
                <a:gd name="T16" fmla="*/ 24 w 32"/>
                <a:gd name="T17" fmla="*/ 0 h 39"/>
                <a:gd name="T18" fmla="*/ 8 w 32"/>
                <a:gd name="T19" fmla="*/ 0 h 39"/>
                <a:gd name="T20" fmla="*/ 0 w 32"/>
                <a:gd name="T21" fmla="*/ 8 h 39"/>
                <a:gd name="T22" fmla="*/ 0 w 32"/>
                <a:gd name="T23" fmla="*/ 24 h 39"/>
                <a:gd name="T24" fmla="*/ 8 w 32"/>
                <a:gd name="T25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" h="39">
                  <a:moveTo>
                    <a:pt x="8" y="32"/>
                  </a:moveTo>
                  <a:cubicBezTo>
                    <a:pt x="13" y="32"/>
                    <a:pt x="13" y="32"/>
                    <a:pt x="13" y="32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24" y="32"/>
                    <a:pt x="24" y="32"/>
                    <a:pt x="24" y="32"/>
                  </a:cubicBezTo>
                  <a:cubicBezTo>
                    <a:pt x="24" y="32"/>
                    <a:pt x="24" y="32"/>
                    <a:pt x="24" y="32"/>
                  </a:cubicBezTo>
                  <a:cubicBezTo>
                    <a:pt x="28" y="32"/>
                    <a:pt x="32" y="28"/>
                    <a:pt x="32" y="24"/>
                  </a:cubicBezTo>
                  <a:cubicBezTo>
                    <a:pt x="32" y="8"/>
                    <a:pt x="32" y="8"/>
                    <a:pt x="32" y="8"/>
                  </a:cubicBezTo>
                  <a:cubicBezTo>
                    <a:pt x="32" y="4"/>
                    <a:pt x="28" y="0"/>
                    <a:pt x="24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8"/>
                    <a:pt x="3" y="32"/>
                    <a:pt x="8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883" tIns="60941" rIns="121883" bIns="60941" numCol="1" anchor="t" anchorCtr="0" compatLnSpc="1"/>
            <a:lstStyle/>
            <a:p>
              <a:endParaRPr lang="zh-CN" altLang="en-US" sz="2400" dirty="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sp>
          <p:nvSpPr>
            <p:cNvPr id="93" name="Freeform 24"/>
            <p:cNvSpPr/>
            <p:nvPr/>
          </p:nvSpPr>
          <p:spPr bwMode="auto">
            <a:xfrm>
              <a:off x="2816225" y="4071938"/>
              <a:ext cx="30162" cy="130175"/>
            </a:xfrm>
            <a:custGeom>
              <a:avLst/>
              <a:gdLst>
                <a:gd name="T0" fmla="*/ 9 w 19"/>
                <a:gd name="T1" fmla="*/ 0 h 82"/>
                <a:gd name="T2" fmla="*/ 0 w 19"/>
                <a:gd name="T3" fmla="*/ 68 h 82"/>
                <a:gd name="T4" fmla="*/ 9 w 19"/>
                <a:gd name="T5" fmla="*/ 82 h 82"/>
                <a:gd name="T6" fmla="*/ 19 w 19"/>
                <a:gd name="T7" fmla="*/ 68 h 82"/>
                <a:gd name="T8" fmla="*/ 9 w 19"/>
                <a:gd name="T9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82">
                  <a:moveTo>
                    <a:pt x="9" y="0"/>
                  </a:moveTo>
                  <a:lnTo>
                    <a:pt x="0" y="68"/>
                  </a:lnTo>
                  <a:lnTo>
                    <a:pt x="9" y="82"/>
                  </a:lnTo>
                  <a:lnTo>
                    <a:pt x="19" y="68"/>
                  </a:lnTo>
                  <a:lnTo>
                    <a:pt x="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883" tIns="60941" rIns="121883" bIns="60941" numCol="1" anchor="t" anchorCtr="0" compatLnSpc="1"/>
            <a:lstStyle/>
            <a:p>
              <a:endParaRPr lang="zh-CN" altLang="en-US" sz="2400" dirty="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sp>
          <p:nvSpPr>
            <p:cNvPr id="94" name="Freeform 25"/>
            <p:cNvSpPr/>
            <p:nvPr/>
          </p:nvSpPr>
          <p:spPr bwMode="auto">
            <a:xfrm>
              <a:off x="2755900" y="3962400"/>
              <a:ext cx="161925" cy="263525"/>
            </a:xfrm>
            <a:custGeom>
              <a:avLst/>
              <a:gdLst>
                <a:gd name="T0" fmla="*/ 49 w 59"/>
                <a:gd name="T1" fmla="*/ 31 h 96"/>
                <a:gd name="T2" fmla="*/ 38 w 59"/>
                <a:gd name="T3" fmla="*/ 31 h 96"/>
                <a:gd name="T4" fmla="*/ 40 w 59"/>
                <a:gd name="T5" fmla="*/ 30 h 96"/>
                <a:gd name="T6" fmla="*/ 43 w 59"/>
                <a:gd name="T7" fmla="*/ 23 h 96"/>
                <a:gd name="T8" fmla="*/ 43 w 59"/>
                <a:gd name="T9" fmla="*/ 8 h 96"/>
                <a:gd name="T10" fmla="*/ 35 w 59"/>
                <a:gd name="T11" fmla="*/ 0 h 96"/>
                <a:gd name="T12" fmla="*/ 19 w 59"/>
                <a:gd name="T13" fmla="*/ 0 h 96"/>
                <a:gd name="T14" fmla="*/ 11 w 59"/>
                <a:gd name="T15" fmla="*/ 8 h 96"/>
                <a:gd name="T16" fmla="*/ 11 w 59"/>
                <a:gd name="T17" fmla="*/ 23 h 96"/>
                <a:gd name="T18" fmla="*/ 15 w 59"/>
                <a:gd name="T19" fmla="*/ 30 h 96"/>
                <a:gd name="T20" fmla="*/ 17 w 59"/>
                <a:gd name="T21" fmla="*/ 31 h 96"/>
                <a:gd name="T22" fmla="*/ 5 w 59"/>
                <a:gd name="T23" fmla="*/ 31 h 96"/>
                <a:gd name="T24" fmla="*/ 0 w 59"/>
                <a:gd name="T25" fmla="*/ 32 h 96"/>
                <a:gd name="T26" fmla="*/ 2 w 59"/>
                <a:gd name="T27" fmla="*/ 33 h 96"/>
                <a:gd name="T28" fmla="*/ 5 w 59"/>
                <a:gd name="T29" fmla="*/ 33 h 96"/>
                <a:gd name="T30" fmla="*/ 25 w 59"/>
                <a:gd name="T31" fmla="*/ 33 h 96"/>
                <a:gd name="T32" fmla="*/ 27 w 59"/>
                <a:gd name="T33" fmla="*/ 38 h 96"/>
                <a:gd name="T34" fmla="*/ 29 w 59"/>
                <a:gd name="T35" fmla="*/ 33 h 96"/>
                <a:gd name="T36" fmla="*/ 49 w 59"/>
                <a:gd name="T37" fmla="*/ 33 h 96"/>
                <a:gd name="T38" fmla="*/ 57 w 59"/>
                <a:gd name="T39" fmla="*/ 40 h 96"/>
                <a:gd name="T40" fmla="*/ 57 w 59"/>
                <a:gd name="T41" fmla="*/ 87 h 96"/>
                <a:gd name="T42" fmla="*/ 49 w 59"/>
                <a:gd name="T43" fmla="*/ 94 h 96"/>
                <a:gd name="T44" fmla="*/ 22 w 59"/>
                <a:gd name="T45" fmla="*/ 94 h 96"/>
                <a:gd name="T46" fmla="*/ 22 w 59"/>
                <a:gd name="T47" fmla="*/ 96 h 96"/>
                <a:gd name="T48" fmla="*/ 49 w 59"/>
                <a:gd name="T49" fmla="*/ 96 h 96"/>
                <a:gd name="T50" fmla="*/ 59 w 59"/>
                <a:gd name="T51" fmla="*/ 87 h 96"/>
                <a:gd name="T52" fmla="*/ 59 w 59"/>
                <a:gd name="T53" fmla="*/ 40 h 96"/>
                <a:gd name="T54" fmla="*/ 49 w 59"/>
                <a:gd name="T55" fmla="*/ 31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9" h="96">
                  <a:moveTo>
                    <a:pt x="49" y="31"/>
                  </a:moveTo>
                  <a:cubicBezTo>
                    <a:pt x="38" y="31"/>
                    <a:pt x="38" y="31"/>
                    <a:pt x="38" y="31"/>
                  </a:cubicBezTo>
                  <a:cubicBezTo>
                    <a:pt x="40" y="30"/>
                    <a:pt x="40" y="30"/>
                    <a:pt x="40" y="30"/>
                  </a:cubicBezTo>
                  <a:cubicBezTo>
                    <a:pt x="42" y="28"/>
                    <a:pt x="43" y="26"/>
                    <a:pt x="43" y="23"/>
                  </a:cubicBezTo>
                  <a:cubicBezTo>
                    <a:pt x="43" y="8"/>
                    <a:pt x="43" y="8"/>
                    <a:pt x="43" y="8"/>
                  </a:cubicBezTo>
                  <a:cubicBezTo>
                    <a:pt x="43" y="3"/>
                    <a:pt x="39" y="0"/>
                    <a:pt x="35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5" y="0"/>
                    <a:pt x="11" y="3"/>
                    <a:pt x="11" y="8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1" y="26"/>
                    <a:pt x="13" y="28"/>
                    <a:pt x="15" y="30"/>
                  </a:cubicBezTo>
                  <a:cubicBezTo>
                    <a:pt x="17" y="31"/>
                    <a:pt x="17" y="31"/>
                    <a:pt x="17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3" y="31"/>
                    <a:pt x="2" y="32"/>
                    <a:pt x="0" y="32"/>
                  </a:cubicBezTo>
                  <a:cubicBezTo>
                    <a:pt x="1" y="33"/>
                    <a:pt x="2" y="33"/>
                    <a:pt x="2" y="33"/>
                  </a:cubicBezTo>
                  <a:cubicBezTo>
                    <a:pt x="3" y="33"/>
                    <a:pt x="4" y="33"/>
                    <a:pt x="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3"/>
                    <a:pt x="29" y="33"/>
                    <a:pt x="29" y="33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54" y="33"/>
                    <a:pt x="57" y="36"/>
                    <a:pt x="57" y="40"/>
                  </a:cubicBezTo>
                  <a:cubicBezTo>
                    <a:pt x="57" y="87"/>
                    <a:pt x="57" y="87"/>
                    <a:pt x="57" y="87"/>
                  </a:cubicBezTo>
                  <a:cubicBezTo>
                    <a:pt x="57" y="91"/>
                    <a:pt x="54" y="94"/>
                    <a:pt x="49" y="94"/>
                  </a:cubicBezTo>
                  <a:cubicBezTo>
                    <a:pt x="22" y="94"/>
                    <a:pt x="22" y="94"/>
                    <a:pt x="22" y="94"/>
                  </a:cubicBezTo>
                  <a:cubicBezTo>
                    <a:pt x="22" y="96"/>
                    <a:pt x="22" y="96"/>
                    <a:pt x="22" y="96"/>
                  </a:cubicBezTo>
                  <a:cubicBezTo>
                    <a:pt x="49" y="96"/>
                    <a:pt x="49" y="96"/>
                    <a:pt x="49" y="96"/>
                  </a:cubicBezTo>
                  <a:cubicBezTo>
                    <a:pt x="55" y="96"/>
                    <a:pt x="59" y="92"/>
                    <a:pt x="59" y="87"/>
                  </a:cubicBezTo>
                  <a:cubicBezTo>
                    <a:pt x="59" y="40"/>
                    <a:pt x="59" y="40"/>
                    <a:pt x="59" y="40"/>
                  </a:cubicBezTo>
                  <a:cubicBezTo>
                    <a:pt x="59" y="35"/>
                    <a:pt x="55" y="31"/>
                    <a:pt x="49" y="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883" tIns="60941" rIns="121883" bIns="60941" numCol="1" anchor="t" anchorCtr="0" compatLnSpc="1"/>
            <a:lstStyle/>
            <a:p>
              <a:endParaRPr lang="zh-CN" altLang="en-US" sz="2400" dirty="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sp>
          <p:nvSpPr>
            <p:cNvPr id="95" name="Freeform 26"/>
            <p:cNvSpPr>
              <a:spLocks noEditPoints="1"/>
            </p:cNvSpPr>
            <p:nvPr/>
          </p:nvSpPr>
          <p:spPr bwMode="auto">
            <a:xfrm>
              <a:off x="2635250" y="4052888"/>
              <a:ext cx="174625" cy="269875"/>
            </a:xfrm>
            <a:custGeom>
              <a:avLst/>
              <a:gdLst>
                <a:gd name="T0" fmla="*/ 54 w 64"/>
                <a:gd name="T1" fmla="*/ 33 h 98"/>
                <a:gd name="T2" fmla="*/ 46 w 64"/>
                <a:gd name="T3" fmla="*/ 33 h 98"/>
                <a:gd name="T4" fmla="*/ 47 w 64"/>
                <a:gd name="T5" fmla="*/ 32 h 98"/>
                <a:gd name="T6" fmla="*/ 49 w 64"/>
                <a:gd name="T7" fmla="*/ 25 h 98"/>
                <a:gd name="T8" fmla="*/ 49 w 64"/>
                <a:gd name="T9" fmla="*/ 10 h 98"/>
                <a:gd name="T10" fmla="*/ 40 w 64"/>
                <a:gd name="T11" fmla="*/ 0 h 98"/>
                <a:gd name="T12" fmla="*/ 24 w 64"/>
                <a:gd name="T13" fmla="*/ 0 h 98"/>
                <a:gd name="T14" fmla="*/ 14 w 64"/>
                <a:gd name="T15" fmla="*/ 10 h 98"/>
                <a:gd name="T16" fmla="*/ 14 w 64"/>
                <a:gd name="T17" fmla="*/ 25 h 98"/>
                <a:gd name="T18" fmla="*/ 17 w 64"/>
                <a:gd name="T19" fmla="*/ 32 h 98"/>
                <a:gd name="T20" fmla="*/ 18 w 64"/>
                <a:gd name="T21" fmla="*/ 33 h 98"/>
                <a:gd name="T22" fmla="*/ 9 w 64"/>
                <a:gd name="T23" fmla="*/ 33 h 98"/>
                <a:gd name="T24" fmla="*/ 0 w 64"/>
                <a:gd name="T25" fmla="*/ 42 h 98"/>
                <a:gd name="T26" fmla="*/ 0 w 64"/>
                <a:gd name="T27" fmla="*/ 90 h 98"/>
                <a:gd name="T28" fmla="*/ 9 w 64"/>
                <a:gd name="T29" fmla="*/ 98 h 98"/>
                <a:gd name="T30" fmla="*/ 54 w 64"/>
                <a:gd name="T31" fmla="*/ 98 h 98"/>
                <a:gd name="T32" fmla="*/ 64 w 64"/>
                <a:gd name="T33" fmla="*/ 90 h 98"/>
                <a:gd name="T34" fmla="*/ 64 w 64"/>
                <a:gd name="T35" fmla="*/ 42 h 98"/>
                <a:gd name="T36" fmla="*/ 54 w 64"/>
                <a:gd name="T37" fmla="*/ 33 h 98"/>
                <a:gd name="T38" fmla="*/ 16 w 64"/>
                <a:gd name="T39" fmla="*/ 25 h 98"/>
                <a:gd name="T40" fmla="*/ 16 w 64"/>
                <a:gd name="T41" fmla="*/ 10 h 98"/>
                <a:gd name="T42" fmla="*/ 24 w 64"/>
                <a:gd name="T43" fmla="*/ 2 h 98"/>
                <a:gd name="T44" fmla="*/ 40 w 64"/>
                <a:gd name="T45" fmla="*/ 2 h 98"/>
                <a:gd name="T46" fmla="*/ 48 w 64"/>
                <a:gd name="T47" fmla="*/ 10 h 98"/>
                <a:gd name="T48" fmla="*/ 48 w 64"/>
                <a:gd name="T49" fmla="*/ 25 h 98"/>
                <a:gd name="T50" fmla="*/ 40 w 64"/>
                <a:gd name="T51" fmla="*/ 33 h 98"/>
                <a:gd name="T52" fmla="*/ 24 w 64"/>
                <a:gd name="T53" fmla="*/ 33 h 98"/>
                <a:gd name="T54" fmla="*/ 16 w 64"/>
                <a:gd name="T55" fmla="*/ 25 h 98"/>
                <a:gd name="T56" fmla="*/ 62 w 64"/>
                <a:gd name="T57" fmla="*/ 90 h 98"/>
                <a:gd name="T58" fmla="*/ 54 w 64"/>
                <a:gd name="T59" fmla="*/ 96 h 98"/>
                <a:gd name="T60" fmla="*/ 9 w 64"/>
                <a:gd name="T61" fmla="*/ 96 h 98"/>
                <a:gd name="T62" fmla="*/ 1 w 64"/>
                <a:gd name="T63" fmla="*/ 90 h 98"/>
                <a:gd name="T64" fmla="*/ 1 w 64"/>
                <a:gd name="T65" fmla="*/ 42 h 98"/>
                <a:gd name="T66" fmla="*/ 9 w 64"/>
                <a:gd name="T67" fmla="*/ 35 h 98"/>
                <a:gd name="T68" fmla="*/ 30 w 64"/>
                <a:gd name="T69" fmla="*/ 35 h 98"/>
                <a:gd name="T70" fmla="*/ 32 w 64"/>
                <a:gd name="T71" fmla="*/ 40 h 98"/>
                <a:gd name="T72" fmla="*/ 34 w 64"/>
                <a:gd name="T73" fmla="*/ 35 h 98"/>
                <a:gd name="T74" fmla="*/ 54 w 64"/>
                <a:gd name="T75" fmla="*/ 35 h 98"/>
                <a:gd name="T76" fmla="*/ 62 w 64"/>
                <a:gd name="T77" fmla="*/ 42 h 98"/>
                <a:gd name="T78" fmla="*/ 62 w 64"/>
                <a:gd name="T79" fmla="*/ 9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64" h="98">
                  <a:moveTo>
                    <a:pt x="54" y="33"/>
                  </a:moveTo>
                  <a:cubicBezTo>
                    <a:pt x="46" y="33"/>
                    <a:pt x="46" y="33"/>
                    <a:pt x="46" y="33"/>
                  </a:cubicBezTo>
                  <a:cubicBezTo>
                    <a:pt x="47" y="32"/>
                    <a:pt x="47" y="32"/>
                    <a:pt x="47" y="32"/>
                  </a:cubicBezTo>
                  <a:cubicBezTo>
                    <a:pt x="49" y="30"/>
                    <a:pt x="49" y="28"/>
                    <a:pt x="49" y="25"/>
                  </a:cubicBezTo>
                  <a:cubicBezTo>
                    <a:pt x="49" y="10"/>
                    <a:pt x="49" y="10"/>
                    <a:pt x="49" y="10"/>
                  </a:cubicBezTo>
                  <a:cubicBezTo>
                    <a:pt x="49" y="4"/>
                    <a:pt x="45" y="0"/>
                    <a:pt x="40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19" y="0"/>
                    <a:pt x="14" y="4"/>
                    <a:pt x="14" y="10"/>
                  </a:cubicBezTo>
                  <a:cubicBezTo>
                    <a:pt x="14" y="25"/>
                    <a:pt x="14" y="25"/>
                    <a:pt x="14" y="25"/>
                  </a:cubicBezTo>
                  <a:cubicBezTo>
                    <a:pt x="14" y="28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9" y="33"/>
                    <a:pt x="9" y="33"/>
                    <a:pt x="9" y="33"/>
                  </a:cubicBezTo>
                  <a:cubicBezTo>
                    <a:pt x="4" y="33"/>
                    <a:pt x="0" y="37"/>
                    <a:pt x="0" y="42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4"/>
                    <a:pt x="4" y="98"/>
                    <a:pt x="9" y="98"/>
                  </a:cubicBezTo>
                  <a:cubicBezTo>
                    <a:pt x="54" y="98"/>
                    <a:pt x="54" y="98"/>
                    <a:pt x="54" y="98"/>
                  </a:cubicBezTo>
                  <a:cubicBezTo>
                    <a:pt x="60" y="98"/>
                    <a:pt x="64" y="94"/>
                    <a:pt x="64" y="90"/>
                  </a:cubicBezTo>
                  <a:cubicBezTo>
                    <a:pt x="64" y="42"/>
                    <a:pt x="64" y="42"/>
                    <a:pt x="64" y="42"/>
                  </a:cubicBezTo>
                  <a:cubicBezTo>
                    <a:pt x="64" y="37"/>
                    <a:pt x="60" y="33"/>
                    <a:pt x="54" y="33"/>
                  </a:cubicBezTo>
                  <a:close/>
                  <a:moveTo>
                    <a:pt x="16" y="25"/>
                  </a:moveTo>
                  <a:cubicBezTo>
                    <a:pt x="16" y="10"/>
                    <a:pt x="16" y="10"/>
                    <a:pt x="16" y="10"/>
                  </a:cubicBezTo>
                  <a:cubicBezTo>
                    <a:pt x="16" y="5"/>
                    <a:pt x="20" y="2"/>
                    <a:pt x="24" y="2"/>
                  </a:cubicBezTo>
                  <a:cubicBezTo>
                    <a:pt x="40" y="2"/>
                    <a:pt x="40" y="2"/>
                    <a:pt x="40" y="2"/>
                  </a:cubicBezTo>
                  <a:cubicBezTo>
                    <a:pt x="44" y="2"/>
                    <a:pt x="48" y="5"/>
                    <a:pt x="48" y="10"/>
                  </a:cubicBezTo>
                  <a:cubicBezTo>
                    <a:pt x="48" y="25"/>
                    <a:pt x="48" y="25"/>
                    <a:pt x="48" y="25"/>
                  </a:cubicBezTo>
                  <a:cubicBezTo>
                    <a:pt x="48" y="30"/>
                    <a:pt x="44" y="33"/>
                    <a:pt x="40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0" y="33"/>
                    <a:pt x="16" y="30"/>
                    <a:pt x="16" y="25"/>
                  </a:cubicBezTo>
                  <a:close/>
                  <a:moveTo>
                    <a:pt x="62" y="90"/>
                  </a:moveTo>
                  <a:cubicBezTo>
                    <a:pt x="62" y="93"/>
                    <a:pt x="59" y="96"/>
                    <a:pt x="54" y="96"/>
                  </a:cubicBezTo>
                  <a:cubicBezTo>
                    <a:pt x="9" y="96"/>
                    <a:pt x="9" y="96"/>
                    <a:pt x="9" y="96"/>
                  </a:cubicBezTo>
                  <a:cubicBezTo>
                    <a:pt x="5" y="96"/>
                    <a:pt x="1" y="93"/>
                    <a:pt x="1" y="90"/>
                  </a:cubicBezTo>
                  <a:cubicBezTo>
                    <a:pt x="1" y="42"/>
                    <a:pt x="1" y="42"/>
                    <a:pt x="1" y="42"/>
                  </a:cubicBezTo>
                  <a:cubicBezTo>
                    <a:pt x="1" y="38"/>
                    <a:pt x="5" y="35"/>
                    <a:pt x="9" y="35"/>
                  </a:cubicBezTo>
                  <a:cubicBezTo>
                    <a:pt x="30" y="35"/>
                    <a:pt x="30" y="35"/>
                    <a:pt x="30" y="35"/>
                  </a:cubicBezTo>
                  <a:cubicBezTo>
                    <a:pt x="32" y="40"/>
                    <a:pt x="32" y="40"/>
                    <a:pt x="32" y="40"/>
                  </a:cubicBezTo>
                  <a:cubicBezTo>
                    <a:pt x="34" y="35"/>
                    <a:pt x="34" y="35"/>
                    <a:pt x="34" y="35"/>
                  </a:cubicBezTo>
                  <a:cubicBezTo>
                    <a:pt x="54" y="35"/>
                    <a:pt x="54" y="35"/>
                    <a:pt x="54" y="35"/>
                  </a:cubicBezTo>
                  <a:cubicBezTo>
                    <a:pt x="59" y="35"/>
                    <a:pt x="62" y="38"/>
                    <a:pt x="62" y="42"/>
                  </a:cubicBezTo>
                  <a:lnTo>
                    <a:pt x="62" y="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883" tIns="60941" rIns="121883" bIns="60941" numCol="1" anchor="t" anchorCtr="0" compatLnSpc="1"/>
            <a:lstStyle/>
            <a:p>
              <a:endParaRPr lang="zh-CN" altLang="en-US" sz="2400" dirty="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sp>
          <p:nvSpPr>
            <p:cNvPr id="96" name="Freeform 27"/>
            <p:cNvSpPr/>
            <p:nvPr/>
          </p:nvSpPr>
          <p:spPr bwMode="auto">
            <a:xfrm>
              <a:off x="2706688" y="4171950"/>
              <a:ext cx="30162" cy="125413"/>
            </a:xfrm>
            <a:custGeom>
              <a:avLst/>
              <a:gdLst>
                <a:gd name="T0" fmla="*/ 0 w 19"/>
                <a:gd name="T1" fmla="*/ 65 h 79"/>
                <a:gd name="T2" fmla="*/ 10 w 19"/>
                <a:gd name="T3" fmla="*/ 79 h 79"/>
                <a:gd name="T4" fmla="*/ 19 w 19"/>
                <a:gd name="T5" fmla="*/ 65 h 79"/>
                <a:gd name="T6" fmla="*/ 10 w 19"/>
                <a:gd name="T7" fmla="*/ 0 h 79"/>
                <a:gd name="T8" fmla="*/ 0 w 19"/>
                <a:gd name="T9" fmla="*/ 6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79">
                  <a:moveTo>
                    <a:pt x="0" y="65"/>
                  </a:moveTo>
                  <a:lnTo>
                    <a:pt x="10" y="79"/>
                  </a:lnTo>
                  <a:lnTo>
                    <a:pt x="19" y="65"/>
                  </a:lnTo>
                  <a:lnTo>
                    <a:pt x="10" y="0"/>
                  </a:lnTo>
                  <a:lnTo>
                    <a:pt x="0" y="6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883" tIns="60941" rIns="121883" bIns="60941" numCol="1" anchor="t" anchorCtr="0" compatLnSpc="1"/>
            <a:lstStyle/>
            <a:p>
              <a:endParaRPr lang="zh-CN" altLang="en-US" sz="2400" dirty="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</p:grpSp>
      <p:grpSp>
        <p:nvGrpSpPr>
          <p:cNvPr id="97" name="组合 104"/>
          <p:cNvGrpSpPr/>
          <p:nvPr/>
        </p:nvGrpSpPr>
        <p:grpSpPr>
          <a:xfrm rot="2700000">
            <a:off x="1487619" y="4230171"/>
            <a:ext cx="2690495" cy="1021081"/>
            <a:chOff x="6422835" y="1650423"/>
            <a:chExt cx="2152477" cy="817008"/>
          </a:xfrm>
        </p:grpSpPr>
        <p:sp>
          <p:nvSpPr>
            <p:cNvPr id="98" name="TextBox 122"/>
            <p:cNvSpPr txBox="1"/>
            <p:nvPr/>
          </p:nvSpPr>
          <p:spPr>
            <a:xfrm>
              <a:off x="6422835" y="2037079"/>
              <a:ext cx="2152477" cy="430352"/>
            </a:xfrm>
            <a:prstGeom prst="rect">
              <a:avLst/>
            </a:prstGeom>
            <a:noFill/>
          </p:spPr>
          <p:txBody>
            <a:bodyPr wrap="square" lIns="0" tIns="0" rtlCol="0" anchor="t">
              <a:spAutoFit/>
            </a:bodyPr>
            <a:lstStyle>
              <a:defPPr>
                <a:defRPr lang="zh-CN"/>
              </a:defPPr>
              <a:lvl1pPr defTabSz="1219200">
                <a:spcBef>
                  <a:spcPct val="20000"/>
                </a:spcBef>
                <a:defRPr sz="1100">
                  <a:solidFill>
                    <a:schemeClr val="tx1">
                      <a:lumMod val="65000"/>
                      <a:lumOff val="35000"/>
                    </a:schemeClr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defRPr>
              </a:lvl1pPr>
            </a:lstStyle>
            <a:p>
              <a:r>
                <a:rPr lang="ru-RU" altLang="en-US" sz="1600" dirty="0">
                  <a:solidFill>
                    <a:schemeClr val="bg1"/>
                  </a:solidFill>
                </a:rPr>
                <a:t>Использование на кассах самообслуживания</a:t>
              </a:r>
              <a:endParaRPr lang="ru-RU" alt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99" name="矩形 106"/>
            <p:cNvSpPr/>
            <p:nvPr/>
          </p:nvSpPr>
          <p:spPr>
            <a:xfrm>
              <a:off x="7018520" y="1650423"/>
              <a:ext cx="1331848" cy="285038"/>
            </a:xfrm>
            <a:prstGeom prst="rect">
              <a:avLst/>
            </a:prstGeom>
          </p:spPr>
          <p:txBody>
            <a:bodyPr vert="horz" wrap="square" lIns="111567" tIns="55783" rIns="111567" bIns="55783" rtlCol="0">
              <a:spAutoFit/>
            </a:bodyPr>
            <a:lstStyle/>
            <a:p>
              <a:pPr algn="r"/>
              <a:r>
                <a:rPr lang="ru-RU" altLang="en-US" sz="16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Магазины</a:t>
              </a:r>
              <a:endParaRPr lang="ru-RU" altLang="en-US" sz="16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cxnSp>
          <p:nvCxnSpPr>
            <p:cNvPr id="100" name="直接连接符 107"/>
            <p:cNvCxnSpPr/>
            <p:nvPr/>
          </p:nvCxnSpPr>
          <p:spPr>
            <a:xfrm>
              <a:off x="6445250" y="1920736"/>
              <a:ext cx="1875790" cy="0"/>
            </a:xfrm>
            <a:prstGeom prst="line">
              <a:avLst/>
            </a:prstGeom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1" name="任意多边形 108"/>
          <p:cNvSpPr/>
          <p:nvPr/>
        </p:nvSpPr>
        <p:spPr>
          <a:xfrm>
            <a:off x="3424159" y="3703788"/>
            <a:ext cx="2185605" cy="2185905"/>
          </a:xfrm>
          <a:custGeom>
            <a:avLst/>
            <a:gdLst>
              <a:gd name="connsiteX0" fmla="*/ 1748790 w 1748790"/>
              <a:gd name="connsiteY0" fmla="*/ 0 h 1748790"/>
              <a:gd name="connsiteX1" fmla="*/ 0 w 1748790"/>
              <a:gd name="connsiteY1" fmla="*/ 1748790 h 1748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48790" h="1748790">
                <a:moveTo>
                  <a:pt x="1748790" y="0"/>
                </a:moveTo>
                <a:lnTo>
                  <a:pt x="0" y="1748790"/>
                </a:lnTo>
              </a:path>
            </a:pathLst>
          </a:custGeom>
          <a:noFill/>
          <a:ln w="12700">
            <a:solidFill>
              <a:schemeClr val="bg1"/>
            </a:solidFill>
            <a:prstDash val="sys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zh-CN" altLang="en-US" sz="2400" dirty="0">
              <a:solidFill>
                <a:schemeClr val="bg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grpSp>
        <p:nvGrpSpPr>
          <p:cNvPr id="102" name="组合 109"/>
          <p:cNvGrpSpPr/>
          <p:nvPr/>
        </p:nvGrpSpPr>
        <p:grpSpPr>
          <a:xfrm rot="2700000">
            <a:off x="8390350" y="2698577"/>
            <a:ext cx="2842260" cy="1010920"/>
            <a:chOff x="6414313" y="1641124"/>
            <a:chExt cx="2273895" cy="808878"/>
          </a:xfrm>
        </p:grpSpPr>
        <p:sp>
          <p:nvSpPr>
            <p:cNvPr id="103" name="TextBox 106"/>
            <p:cNvSpPr txBox="1"/>
            <p:nvPr/>
          </p:nvSpPr>
          <p:spPr>
            <a:xfrm>
              <a:off x="6414313" y="2019650"/>
              <a:ext cx="2273895" cy="430352"/>
            </a:xfrm>
            <a:prstGeom prst="rect">
              <a:avLst/>
            </a:prstGeom>
            <a:noFill/>
          </p:spPr>
          <p:txBody>
            <a:bodyPr wrap="square" lIns="0" tIns="0" rtlCol="0" anchor="t">
              <a:spAutoFit/>
            </a:bodyPr>
            <a:lstStyle>
              <a:defPPr>
                <a:defRPr lang="zh-CN"/>
              </a:defPPr>
              <a:lvl1pPr defTabSz="1219200">
                <a:spcBef>
                  <a:spcPct val="20000"/>
                </a:spcBef>
                <a:defRPr sz="1100">
                  <a:solidFill>
                    <a:schemeClr val="tx1">
                      <a:lumMod val="65000"/>
                      <a:lumOff val="35000"/>
                    </a:schemeClr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defRPr>
              </a:lvl1pPr>
            </a:lstStyle>
            <a:p>
              <a:r>
                <a:rPr lang="ru-RU" altLang="en-US" sz="1600" dirty="0">
                  <a:solidFill>
                    <a:schemeClr val="bg1"/>
                  </a:solidFill>
                </a:rPr>
                <a:t>Получение информации с экспонатов</a:t>
              </a:r>
              <a:endParaRPr lang="en-US" altLang="zh-CN" sz="1600" dirty="0">
                <a:solidFill>
                  <a:schemeClr val="bg1"/>
                </a:solidFill>
              </a:endParaRPr>
            </a:p>
          </p:txBody>
        </p:sp>
        <p:sp>
          <p:nvSpPr>
            <p:cNvPr id="104" name="矩形 111"/>
            <p:cNvSpPr/>
            <p:nvPr/>
          </p:nvSpPr>
          <p:spPr>
            <a:xfrm>
              <a:off x="6423334" y="1641124"/>
              <a:ext cx="1679259" cy="285038"/>
            </a:xfrm>
            <a:prstGeom prst="rect">
              <a:avLst/>
            </a:prstGeom>
          </p:spPr>
          <p:txBody>
            <a:bodyPr vert="horz" wrap="square" lIns="111567" tIns="55783" rIns="111567" bIns="55783" rtlCol="0">
              <a:spAutoFit/>
            </a:bodyPr>
            <a:lstStyle/>
            <a:p>
              <a:r>
                <a:rPr lang="ru-RU" altLang="en-US" sz="16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Музеи</a:t>
              </a:r>
              <a:endParaRPr lang="ru-RU" altLang="en-US" sz="16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cxnSp>
          <p:nvCxnSpPr>
            <p:cNvPr id="105" name="直接连接符 112"/>
            <p:cNvCxnSpPr/>
            <p:nvPr/>
          </p:nvCxnSpPr>
          <p:spPr>
            <a:xfrm>
              <a:off x="6445250" y="1920736"/>
              <a:ext cx="1875790" cy="0"/>
            </a:xfrm>
            <a:prstGeom prst="line">
              <a:avLst/>
            </a:prstGeom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6" name="任意多边形 113"/>
          <p:cNvSpPr/>
          <p:nvPr/>
        </p:nvSpPr>
        <p:spPr>
          <a:xfrm>
            <a:off x="6923766" y="2063731"/>
            <a:ext cx="1632572" cy="1650936"/>
          </a:xfrm>
          <a:custGeom>
            <a:avLst/>
            <a:gdLst>
              <a:gd name="connsiteX0" fmla="*/ 0 w 1306285"/>
              <a:gd name="connsiteY0" fmla="*/ 1320800 h 1320800"/>
              <a:gd name="connsiteX1" fmla="*/ 43542 w 1306285"/>
              <a:gd name="connsiteY1" fmla="*/ 1277257 h 1320800"/>
              <a:gd name="connsiteX2" fmla="*/ 1306285 w 1306285"/>
              <a:gd name="connsiteY2" fmla="*/ 0 h 132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6285" h="1320800">
                <a:moveTo>
                  <a:pt x="0" y="1320800"/>
                </a:moveTo>
                <a:lnTo>
                  <a:pt x="43542" y="1277257"/>
                </a:lnTo>
                <a:lnTo>
                  <a:pt x="1306285" y="0"/>
                </a:lnTo>
              </a:path>
            </a:pathLst>
          </a:custGeom>
          <a:solidFill>
            <a:srgbClr val="261F1C"/>
          </a:solidFill>
          <a:ln w="12700">
            <a:solidFill>
              <a:schemeClr val="bg1"/>
            </a:solidFill>
            <a:prstDash val="sys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zh-CN" altLang="en-US" sz="2400" dirty="0">
              <a:solidFill>
                <a:schemeClr val="bg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grpSp>
        <p:nvGrpSpPr>
          <p:cNvPr id="107" name="组合 114"/>
          <p:cNvGrpSpPr/>
          <p:nvPr/>
        </p:nvGrpSpPr>
        <p:grpSpPr>
          <a:xfrm>
            <a:off x="8087404" y="2717360"/>
            <a:ext cx="509896" cy="400828"/>
            <a:chOff x="5297488" y="2511425"/>
            <a:chExt cx="407988" cy="320675"/>
          </a:xfrm>
          <a:solidFill>
            <a:schemeClr val="bg1"/>
          </a:solidFill>
        </p:grpSpPr>
        <p:sp>
          <p:nvSpPr>
            <p:cNvPr id="108" name="Freeform 34"/>
            <p:cNvSpPr/>
            <p:nvPr/>
          </p:nvSpPr>
          <p:spPr bwMode="auto">
            <a:xfrm>
              <a:off x="5297488" y="2511425"/>
              <a:ext cx="322263" cy="239713"/>
            </a:xfrm>
            <a:custGeom>
              <a:avLst/>
              <a:gdLst>
                <a:gd name="T0" fmla="*/ 15 w 131"/>
                <a:gd name="T1" fmla="*/ 92 h 97"/>
                <a:gd name="T2" fmla="*/ 6 w 131"/>
                <a:gd name="T3" fmla="*/ 83 h 97"/>
                <a:gd name="T4" fmla="*/ 6 w 131"/>
                <a:gd name="T5" fmla="*/ 15 h 97"/>
                <a:gd name="T6" fmla="*/ 15 w 131"/>
                <a:gd name="T7" fmla="*/ 6 h 97"/>
                <a:gd name="T8" fmla="*/ 117 w 131"/>
                <a:gd name="T9" fmla="*/ 6 h 97"/>
                <a:gd name="T10" fmla="*/ 126 w 131"/>
                <a:gd name="T11" fmla="*/ 15 h 97"/>
                <a:gd name="T12" fmla="*/ 126 w 131"/>
                <a:gd name="T13" fmla="*/ 23 h 97"/>
                <a:gd name="T14" fmla="*/ 131 w 131"/>
                <a:gd name="T15" fmla="*/ 23 h 97"/>
                <a:gd name="T16" fmla="*/ 131 w 131"/>
                <a:gd name="T17" fmla="*/ 15 h 97"/>
                <a:gd name="T18" fmla="*/ 117 w 131"/>
                <a:gd name="T19" fmla="*/ 0 h 97"/>
                <a:gd name="T20" fmla="*/ 15 w 131"/>
                <a:gd name="T21" fmla="*/ 0 h 97"/>
                <a:gd name="T22" fmla="*/ 0 w 131"/>
                <a:gd name="T23" fmla="*/ 15 h 97"/>
                <a:gd name="T24" fmla="*/ 0 w 131"/>
                <a:gd name="T25" fmla="*/ 83 h 97"/>
                <a:gd name="T26" fmla="*/ 15 w 131"/>
                <a:gd name="T27" fmla="*/ 97 h 97"/>
                <a:gd name="T28" fmla="*/ 97 w 131"/>
                <a:gd name="T29" fmla="*/ 97 h 97"/>
                <a:gd name="T30" fmla="*/ 97 w 131"/>
                <a:gd name="T31" fmla="*/ 92 h 97"/>
                <a:gd name="T32" fmla="*/ 15 w 131"/>
                <a:gd name="T33" fmla="*/ 92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1" h="97">
                  <a:moveTo>
                    <a:pt x="15" y="92"/>
                  </a:moveTo>
                  <a:cubicBezTo>
                    <a:pt x="10" y="92"/>
                    <a:pt x="6" y="88"/>
                    <a:pt x="6" y="83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0"/>
                    <a:pt x="10" y="6"/>
                    <a:pt x="15" y="6"/>
                  </a:cubicBezTo>
                  <a:cubicBezTo>
                    <a:pt x="117" y="6"/>
                    <a:pt x="117" y="6"/>
                    <a:pt x="117" y="6"/>
                  </a:cubicBezTo>
                  <a:cubicBezTo>
                    <a:pt x="122" y="6"/>
                    <a:pt x="126" y="10"/>
                    <a:pt x="126" y="15"/>
                  </a:cubicBezTo>
                  <a:cubicBezTo>
                    <a:pt x="126" y="23"/>
                    <a:pt x="126" y="23"/>
                    <a:pt x="126" y="23"/>
                  </a:cubicBezTo>
                  <a:cubicBezTo>
                    <a:pt x="131" y="23"/>
                    <a:pt x="131" y="23"/>
                    <a:pt x="131" y="23"/>
                  </a:cubicBezTo>
                  <a:cubicBezTo>
                    <a:pt x="131" y="15"/>
                    <a:pt x="131" y="15"/>
                    <a:pt x="131" y="15"/>
                  </a:cubicBezTo>
                  <a:cubicBezTo>
                    <a:pt x="131" y="7"/>
                    <a:pt x="125" y="0"/>
                    <a:pt x="117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7"/>
                    <a:pt x="0" y="15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91"/>
                    <a:pt x="7" y="97"/>
                    <a:pt x="15" y="97"/>
                  </a:cubicBezTo>
                  <a:cubicBezTo>
                    <a:pt x="97" y="97"/>
                    <a:pt x="97" y="97"/>
                    <a:pt x="97" y="97"/>
                  </a:cubicBezTo>
                  <a:cubicBezTo>
                    <a:pt x="97" y="92"/>
                    <a:pt x="97" y="92"/>
                    <a:pt x="97" y="92"/>
                  </a:cubicBezTo>
                  <a:lnTo>
                    <a:pt x="15" y="9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883" tIns="60941" rIns="121883" bIns="60941" numCol="1" anchor="t" anchorCtr="0" compatLnSpc="1"/>
            <a:lstStyle/>
            <a:p>
              <a:endParaRPr lang="zh-CN" altLang="en-US" sz="2400" dirty="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sp>
          <p:nvSpPr>
            <p:cNvPr id="109" name="Freeform 35"/>
            <p:cNvSpPr/>
            <p:nvPr/>
          </p:nvSpPr>
          <p:spPr bwMode="auto">
            <a:xfrm>
              <a:off x="5541963" y="2663825"/>
              <a:ext cx="163513" cy="168275"/>
            </a:xfrm>
            <a:custGeom>
              <a:avLst/>
              <a:gdLst>
                <a:gd name="T0" fmla="*/ 58 w 67"/>
                <a:gd name="T1" fmla="*/ 0 h 68"/>
                <a:gd name="T2" fmla="*/ 46 w 67"/>
                <a:gd name="T3" fmla="*/ 0 h 68"/>
                <a:gd name="T4" fmla="*/ 37 w 67"/>
                <a:gd name="T5" fmla="*/ 37 h 68"/>
                <a:gd name="T6" fmla="*/ 33 w 67"/>
                <a:gd name="T7" fmla="*/ 8 h 68"/>
                <a:gd name="T8" fmla="*/ 29 w 67"/>
                <a:gd name="T9" fmla="*/ 37 h 68"/>
                <a:gd name="T10" fmla="*/ 21 w 67"/>
                <a:gd name="T11" fmla="*/ 0 h 68"/>
                <a:gd name="T12" fmla="*/ 9 w 67"/>
                <a:gd name="T13" fmla="*/ 0 h 68"/>
                <a:gd name="T14" fmla="*/ 0 w 67"/>
                <a:gd name="T15" fmla="*/ 8 h 68"/>
                <a:gd name="T16" fmla="*/ 0 w 67"/>
                <a:gd name="T17" fmla="*/ 60 h 68"/>
                <a:gd name="T18" fmla="*/ 9 w 67"/>
                <a:gd name="T19" fmla="*/ 68 h 68"/>
                <a:gd name="T20" fmla="*/ 58 w 67"/>
                <a:gd name="T21" fmla="*/ 68 h 68"/>
                <a:gd name="T22" fmla="*/ 67 w 67"/>
                <a:gd name="T23" fmla="*/ 60 h 68"/>
                <a:gd name="T24" fmla="*/ 67 w 67"/>
                <a:gd name="T25" fmla="*/ 8 h 68"/>
                <a:gd name="T26" fmla="*/ 58 w 67"/>
                <a:gd name="T2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7" h="68">
                  <a:moveTo>
                    <a:pt x="58" y="0"/>
                  </a:moveTo>
                  <a:cubicBezTo>
                    <a:pt x="46" y="0"/>
                    <a:pt x="46" y="0"/>
                    <a:pt x="46" y="0"/>
                  </a:cubicBezTo>
                  <a:cubicBezTo>
                    <a:pt x="37" y="37"/>
                    <a:pt x="37" y="37"/>
                    <a:pt x="37" y="37"/>
                  </a:cubicBezTo>
                  <a:cubicBezTo>
                    <a:pt x="33" y="8"/>
                    <a:pt x="33" y="8"/>
                    <a:pt x="33" y="8"/>
                  </a:cubicBezTo>
                  <a:cubicBezTo>
                    <a:pt x="29" y="37"/>
                    <a:pt x="29" y="37"/>
                    <a:pt x="29" y="37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65"/>
                    <a:pt x="4" y="68"/>
                    <a:pt x="9" y="68"/>
                  </a:cubicBezTo>
                  <a:cubicBezTo>
                    <a:pt x="58" y="68"/>
                    <a:pt x="58" y="68"/>
                    <a:pt x="58" y="68"/>
                  </a:cubicBezTo>
                  <a:cubicBezTo>
                    <a:pt x="63" y="68"/>
                    <a:pt x="67" y="65"/>
                    <a:pt x="67" y="60"/>
                  </a:cubicBezTo>
                  <a:cubicBezTo>
                    <a:pt x="67" y="8"/>
                    <a:pt x="67" y="8"/>
                    <a:pt x="67" y="8"/>
                  </a:cubicBezTo>
                  <a:cubicBezTo>
                    <a:pt x="67" y="4"/>
                    <a:pt x="63" y="0"/>
                    <a:pt x="5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883" tIns="60941" rIns="121883" bIns="60941" numCol="1" anchor="t" anchorCtr="0" compatLnSpc="1"/>
            <a:lstStyle/>
            <a:p>
              <a:endParaRPr lang="zh-CN" altLang="en-US" sz="2400" dirty="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sp>
          <p:nvSpPr>
            <p:cNvPr id="110" name="Freeform 36"/>
            <p:cNvSpPr/>
            <p:nvPr/>
          </p:nvSpPr>
          <p:spPr bwMode="auto">
            <a:xfrm>
              <a:off x="5580063" y="2573338"/>
              <a:ext cx="87313" cy="103188"/>
            </a:xfrm>
            <a:custGeom>
              <a:avLst/>
              <a:gdLst>
                <a:gd name="T0" fmla="*/ 9 w 35"/>
                <a:gd name="T1" fmla="*/ 35 h 42"/>
                <a:gd name="T2" fmla="*/ 9 w 35"/>
                <a:gd name="T3" fmla="*/ 36 h 42"/>
                <a:gd name="T4" fmla="*/ 15 w 35"/>
                <a:gd name="T5" fmla="*/ 36 h 42"/>
                <a:gd name="T6" fmla="*/ 17 w 35"/>
                <a:gd name="T7" fmla="*/ 42 h 42"/>
                <a:gd name="T8" fmla="*/ 20 w 35"/>
                <a:gd name="T9" fmla="*/ 36 h 42"/>
                <a:gd name="T10" fmla="*/ 26 w 35"/>
                <a:gd name="T11" fmla="*/ 36 h 42"/>
                <a:gd name="T12" fmla="*/ 26 w 35"/>
                <a:gd name="T13" fmla="*/ 35 h 42"/>
                <a:gd name="T14" fmla="*/ 35 w 35"/>
                <a:gd name="T15" fmla="*/ 26 h 42"/>
                <a:gd name="T16" fmla="*/ 35 w 35"/>
                <a:gd name="T17" fmla="*/ 9 h 42"/>
                <a:gd name="T18" fmla="*/ 26 w 35"/>
                <a:gd name="T19" fmla="*/ 0 h 42"/>
                <a:gd name="T20" fmla="*/ 9 w 35"/>
                <a:gd name="T21" fmla="*/ 0 h 42"/>
                <a:gd name="T22" fmla="*/ 0 w 35"/>
                <a:gd name="T23" fmla="*/ 9 h 42"/>
                <a:gd name="T24" fmla="*/ 0 w 35"/>
                <a:gd name="T25" fmla="*/ 26 h 42"/>
                <a:gd name="T26" fmla="*/ 9 w 35"/>
                <a:gd name="T27" fmla="*/ 35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" h="42">
                  <a:moveTo>
                    <a:pt x="9" y="35"/>
                  </a:moveTo>
                  <a:cubicBezTo>
                    <a:pt x="9" y="36"/>
                    <a:pt x="9" y="36"/>
                    <a:pt x="9" y="36"/>
                  </a:cubicBezTo>
                  <a:cubicBezTo>
                    <a:pt x="15" y="36"/>
                    <a:pt x="15" y="36"/>
                    <a:pt x="15" y="36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20" y="36"/>
                    <a:pt x="20" y="36"/>
                    <a:pt x="20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31" y="35"/>
                    <a:pt x="35" y="31"/>
                    <a:pt x="35" y="26"/>
                  </a:cubicBezTo>
                  <a:cubicBezTo>
                    <a:pt x="35" y="9"/>
                    <a:pt x="35" y="9"/>
                    <a:pt x="35" y="9"/>
                  </a:cubicBezTo>
                  <a:cubicBezTo>
                    <a:pt x="35" y="4"/>
                    <a:pt x="31" y="0"/>
                    <a:pt x="26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1"/>
                    <a:pt x="4" y="35"/>
                    <a:pt x="9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883" tIns="60941" rIns="121883" bIns="60941" numCol="1" anchor="t" anchorCtr="0" compatLnSpc="1"/>
            <a:lstStyle/>
            <a:p>
              <a:endParaRPr lang="zh-CN" altLang="en-US" sz="2400" dirty="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sp>
          <p:nvSpPr>
            <p:cNvPr id="111" name="Freeform 37"/>
            <p:cNvSpPr/>
            <p:nvPr/>
          </p:nvSpPr>
          <p:spPr bwMode="auto">
            <a:xfrm>
              <a:off x="5332413" y="2605088"/>
              <a:ext cx="203200" cy="109538"/>
            </a:xfrm>
            <a:custGeom>
              <a:avLst/>
              <a:gdLst>
                <a:gd name="T0" fmla="*/ 116 w 128"/>
                <a:gd name="T1" fmla="*/ 9 h 69"/>
                <a:gd name="T2" fmla="*/ 91 w 128"/>
                <a:gd name="T3" fmla="*/ 34 h 69"/>
                <a:gd name="T4" fmla="*/ 79 w 128"/>
                <a:gd name="T5" fmla="*/ 20 h 69"/>
                <a:gd name="T6" fmla="*/ 38 w 128"/>
                <a:gd name="T7" fmla="*/ 59 h 69"/>
                <a:gd name="T8" fmla="*/ 15 w 128"/>
                <a:gd name="T9" fmla="*/ 50 h 69"/>
                <a:gd name="T10" fmla="*/ 0 w 128"/>
                <a:gd name="T11" fmla="*/ 65 h 69"/>
                <a:gd name="T12" fmla="*/ 3 w 128"/>
                <a:gd name="T13" fmla="*/ 69 h 69"/>
                <a:gd name="T14" fmla="*/ 17 w 128"/>
                <a:gd name="T15" fmla="*/ 55 h 69"/>
                <a:gd name="T16" fmla="*/ 40 w 128"/>
                <a:gd name="T17" fmla="*/ 64 h 69"/>
                <a:gd name="T18" fmla="*/ 79 w 128"/>
                <a:gd name="T19" fmla="*/ 26 h 69"/>
                <a:gd name="T20" fmla="*/ 91 w 128"/>
                <a:gd name="T21" fmla="*/ 40 h 69"/>
                <a:gd name="T22" fmla="*/ 119 w 128"/>
                <a:gd name="T23" fmla="*/ 12 h 69"/>
                <a:gd name="T24" fmla="*/ 124 w 128"/>
                <a:gd name="T25" fmla="*/ 17 h 69"/>
                <a:gd name="T26" fmla="*/ 128 w 128"/>
                <a:gd name="T27" fmla="*/ 0 h 69"/>
                <a:gd name="T28" fmla="*/ 111 w 128"/>
                <a:gd name="T29" fmla="*/ 5 h 69"/>
                <a:gd name="T30" fmla="*/ 116 w 128"/>
                <a:gd name="T31" fmla="*/ 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8" h="69">
                  <a:moveTo>
                    <a:pt x="116" y="9"/>
                  </a:moveTo>
                  <a:lnTo>
                    <a:pt x="91" y="34"/>
                  </a:lnTo>
                  <a:lnTo>
                    <a:pt x="79" y="20"/>
                  </a:lnTo>
                  <a:lnTo>
                    <a:pt x="38" y="59"/>
                  </a:lnTo>
                  <a:lnTo>
                    <a:pt x="15" y="50"/>
                  </a:lnTo>
                  <a:lnTo>
                    <a:pt x="0" y="65"/>
                  </a:lnTo>
                  <a:lnTo>
                    <a:pt x="3" y="69"/>
                  </a:lnTo>
                  <a:lnTo>
                    <a:pt x="17" y="55"/>
                  </a:lnTo>
                  <a:lnTo>
                    <a:pt x="40" y="64"/>
                  </a:lnTo>
                  <a:lnTo>
                    <a:pt x="79" y="26"/>
                  </a:lnTo>
                  <a:lnTo>
                    <a:pt x="91" y="40"/>
                  </a:lnTo>
                  <a:lnTo>
                    <a:pt x="119" y="12"/>
                  </a:lnTo>
                  <a:lnTo>
                    <a:pt x="124" y="17"/>
                  </a:lnTo>
                  <a:lnTo>
                    <a:pt x="128" y="0"/>
                  </a:lnTo>
                  <a:lnTo>
                    <a:pt x="111" y="5"/>
                  </a:lnTo>
                  <a:lnTo>
                    <a:pt x="116" y="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883" tIns="60941" rIns="121883" bIns="60941" numCol="1" anchor="t" anchorCtr="0" compatLnSpc="1"/>
            <a:lstStyle/>
            <a:p>
              <a:endParaRPr lang="zh-CN" altLang="en-US" sz="2400" dirty="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</p:grpSp>
      <p:pic>
        <p:nvPicPr>
          <p:cNvPr id="3" name="Изображение 2" descr="free-icon-barcode-scanner-1652023"/>
          <p:cNvPicPr>
            <a:picLocks noChangeAspect="1"/>
          </p:cNvPicPr>
          <p:nvPr/>
        </p:nvPicPr>
        <p:blipFill>
          <a:blip r:embed="rId1">
            <a:biLevel thresh="50000"/>
          </a:blip>
          <a:stretch>
            <a:fillRect/>
          </a:stretch>
        </p:blipFill>
        <p:spPr>
          <a:xfrm>
            <a:off x="5746750" y="3798570"/>
            <a:ext cx="930910" cy="93091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00"/>
                            </p:stCondLst>
                            <p:childTnLst>
                              <p:par>
                                <p:cTn id="5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500"/>
                            </p:stCondLst>
                            <p:childTnLst>
                              <p:par>
                                <p:cTn id="6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500"/>
                            </p:stCondLst>
                            <p:childTnLst>
                              <p:par>
                                <p:cTn id="6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81" grpId="0" animBg="1"/>
      <p:bldP spid="89" grpId="0" animBg="1"/>
      <p:bldP spid="101" grpId="0" animBg="1"/>
      <p:bldP spid="10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 b="1" dirty="0"/>
              <a:t>Преимущества</a:t>
            </a:r>
            <a:endParaRPr lang="ru-RU" altLang="en-US" b="1" dirty="0"/>
          </a:p>
        </p:txBody>
      </p:sp>
      <p:grpSp>
        <p:nvGrpSpPr>
          <p:cNvPr id="4" name="组合 1"/>
          <p:cNvGrpSpPr/>
          <p:nvPr/>
        </p:nvGrpSpPr>
        <p:grpSpPr>
          <a:xfrm>
            <a:off x="5186310" y="1734460"/>
            <a:ext cx="1819380" cy="3776112"/>
            <a:chOff x="4923304" y="1684213"/>
            <a:chExt cx="2229277" cy="4626854"/>
          </a:xfrm>
        </p:grpSpPr>
        <p:sp>
          <p:nvSpPr>
            <p:cNvPr id="5" name="Freeform 4" descr="e7d195523061f1c0f55f9af68525816972d868573ada39bc763F3977967589A5F92C178830C92595A6CE4D0132F8C206B2B04C416AAA86B7FD80AB023F78DAEB544E2F013E11B2B95AD21703D1C90034A379EC9026EFAAF5D8D3F6EDD7215B015B463D656B0929A814A5414683A393A7CC9BB506C975E20AD17C211CA623623BC48209FD1E344B18C2900D8641C9B362"/>
            <p:cNvSpPr/>
            <p:nvPr/>
          </p:nvSpPr>
          <p:spPr>
            <a:xfrm>
              <a:off x="5793154" y="2315778"/>
              <a:ext cx="973591" cy="486745"/>
            </a:xfrm>
            <a:custGeom>
              <a:avLst/>
              <a:gdLst>
                <a:gd name="connsiteX0" fmla="*/ 0 w 973591"/>
                <a:gd name="connsiteY0" fmla="*/ 0 h 486745"/>
                <a:gd name="connsiteX1" fmla="*/ 973591 w 973591"/>
                <a:gd name="connsiteY1" fmla="*/ 0 h 486745"/>
                <a:gd name="connsiteX2" fmla="*/ 973591 w 973591"/>
                <a:gd name="connsiteY2" fmla="*/ 486745 h 486745"/>
                <a:gd name="connsiteX3" fmla="*/ 0 w 973591"/>
                <a:gd name="connsiteY3" fmla="*/ 486745 h 486745"/>
                <a:gd name="connsiteX4" fmla="*/ 0 w 973591"/>
                <a:gd name="connsiteY4" fmla="*/ 0 h 486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3591" h="486745">
                  <a:moveTo>
                    <a:pt x="0" y="0"/>
                  </a:moveTo>
                  <a:lnTo>
                    <a:pt x="973591" y="0"/>
                  </a:lnTo>
                  <a:lnTo>
                    <a:pt x="973591" y="486745"/>
                  </a:lnTo>
                  <a:lnTo>
                    <a:pt x="0" y="486745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685" tIns="19685" rIns="19685" bIns="19685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100" b="1" kern="1200" dirty="0">
                  <a:solidFill>
                    <a:srgbClr val="595959">
                      <a:hueOff val="0"/>
                      <a:satOff val="0"/>
                      <a:lumOff val="0"/>
                      <a:alphaOff val="0"/>
                    </a:srgbClr>
                  </a:solidFill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rPr>
                <a:t> </a:t>
              </a:r>
              <a:endParaRPr lang="en-US" sz="3100" b="1" kern="1200" dirty="0">
                <a:solidFill>
                  <a:srgbClr val="595959">
                    <a:hueOff val="0"/>
                    <a:satOff val="0"/>
                    <a:lumOff val="0"/>
                    <a:alphaOff val="0"/>
                  </a:srgbClr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6" name="Freeform 5" descr="e7d195523061f1c0f55f9af68525816972d868573ada39bc763F3977967589A5F92C178830C92595A6CE4D0132F8C206B2B04C416AAA86B7FD80AB023F78DAEB544E2F013E11B2B95AD21703D1C90034A379EC9026EFAAF5D8D3F6EDD7215B015B463D656B0929A814A5414683A393A7CC9BB506C975E20AD17C211CA623623BC48209FD1E344B18C2900D8641C9B362"/>
            <p:cNvSpPr/>
            <p:nvPr/>
          </p:nvSpPr>
          <p:spPr>
            <a:xfrm>
              <a:off x="5306522" y="3320269"/>
              <a:ext cx="973591" cy="486745"/>
            </a:xfrm>
            <a:custGeom>
              <a:avLst/>
              <a:gdLst>
                <a:gd name="connsiteX0" fmla="*/ 0 w 973591"/>
                <a:gd name="connsiteY0" fmla="*/ 0 h 486745"/>
                <a:gd name="connsiteX1" fmla="*/ 973591 w 973591"/>
                <a:gd name="connsiteY1" fmla="*/ 0 h 486745"/>
                <a:gd name="connsiteX2" fmla="*/ 973591 w 973591"/>
                <a:gd name="connsiteY2" fmla="*/ 486745 h 486745"/>
                <a:gd name="connsiteX3" fmla="*/ 0 w 973591"/>
                <a:gd name="connsiteY3" fmla="*/ 486745 h 486745"/>
                <a:gd name="connsiteX4" fmla="*/ 0 w 973591"/>
                <a:gd name="connsiteY4" fmla="*/ 0 h 486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3591" h="486745">
                  <a:moveTo>
                    <a:pt x="0" y="0"/>
                  </a:moveTo>
                  <a:lnTo>
                    <a:pt x="973591" y="0"/>
                  </a:lnTo>
                  <a:lnTo>
                    <a:pt x="973591" y="486745"/>
                  </a:lnTo>
                  <a:lnTo>
                    <a:pt x="0" y="486745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685" tIns="19685" rIns="19685" bIns="19685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100" b="1" kern="1200" dirty="0">
                  <a:solidFill>
                    <a:srgbClr val="595959">
                      <a:hueOff val="0"/>
                      <a:satOff val="0"/>
                      <a:lumOff val="0"/>
                      <a:alphaOff val="0"/>
                    </a:srgbClr>
                  </a:solidFill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rPr>
                <a:t> </a:t>
              </a:r>
              <a:endParaRPr lang="en-US" sz="3100" b="1" kern="1200" dirty="0">
                <a:solidFill>
                  <a:srgbClr val="595959">
                    <a:hueOff val="0"/>
                    <a:satOff val="0"/>
                    <a:lumOff val="0"/>
                    <a:alphaOff val="0"/>
                  </a:srgbClr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7" name="Freeform 6" descr="e7d195523061f1c0f55f9af68525816972d868573ada39bc763F3977967589A5F92C178830C92595A6CE4D0132F8C206B2B04C416AAA86B7FD80AB023F78DAEB544E2F013E11B2B95AD21703D1C90034A379EC9026EFAAF5D8D3F6EDD7215B015B463D656B0929A814A5414683A393A7CC9BB506C975E20AD17C211CA623623BC48209FD1E344B18C2900D8641C9B362"/>
            <p:cNvSpPr/>
            <p:nvPr/>
          </p:nvSpPr>
          <p:spPr>
            <a:xfrm>
              <a:off x="5793154" y="4299283"/>
              <a:ext cx="973591" cy="486745"/>
            </a:xfrm>
            <a:custGeom>
              <a:avLst/>
              <a:gdLst>
                <a:gd name="connsiteX0" fmla="*/ 0 w 973591"/>
                <a:gd name="connsiteY0" fmla="*/ 0 h 486745"/>
                <a:gd name="connsiteX1" fmla="*/ 973591 w 973591"/>
                <a:gd name="connsiteY1" fmla="*/ 0 h 486745"/>
                <a:gd name="connsiteX2" fmla="*/ 973591 w 973591"/>
                <a:gd name="connsiteY2" fmla="*/ 486745 h 486745"/>
                <a:gd name="connsiteX3" fmla="*/ 0 w 973591"/>
                <a:gd name="connsiteY3" fmla="*/ 486745 h 486745"/>
                <a:gd name="connsiteX4" fmla="*/ 0 w 973591"/>
                <a:gd name="connsiteY4" fmla="*/ 0 h 486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3591" h="486745">
                  <a:moveTo>
                    <a:pt x="0" y="0"/>
                  </a:moveTo>
                  <a:lnTo>
                    <a:pt x="973591" y="0"/>
                  </a:lnTo>
                  <a:lnTo>
                    <a:pt x="973591" y="486745"/>
                  </a:lnTo>
                  <a:lnTo>
                    <a:pt x="0" y="486745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685" tIns="19685" rIns="19685" bIns="19685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3100" b="1" kern="1200">
                <a:solidFill>
                  <a:srgbClr val="595959">
                    <a:hueOff val="0"/>
                    <a:satOff val="0"/>
                    <a:lumOff val="0"/>
                    <a:alphaOff val="0"/>
                  </a:srgbClr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8" name="Freeform 7" descr="e7d195523061f1c0f55f9af68525816972d868573ada39bc763F3977967589A5F92C178830C92595A6CE4D0132F8C206B2B04C416AAA86B7FD80AB023F78DAEB544E2F013E11B2B95AD21703D1C90034A379EC9026EFAAF5D8D3F6EDD7215B015B463D656B0929A814A5414683A393A7CC9BB506C975E20AD17C211CA623623BC48209FD1E344B18C2900D8641C9B362"/>
            <p:cNvSpPr/>
            <p:nvPr/>
          </p:nvSpPr>
          <p:spPr>
            <a:xfrm>
              <a:off x="5306522" y="5329250"/>
              <a:ext cx="973591" cy="486745"/>
            </a:xfrm>
            <a:custGeom>
              <a:avLst/>
              <a:gdLst>
                <a:gd name="connsiteX0" fmla="*/ 0 w 973591"/>
                <a:gd name="connsiteY0" fmla="*/ 0 h 486745"/>
                <a:gd name="connsiteX1" fmla="*/ 973591 w 973591"/>
                <a:gd name="connsiteY1" fmla="*/ 0 h 486745"/>
                <a:gd name="connsiteX2" fmla="*/ 973591 w 973591"/>
                <a:gd name="connsiteY2" fmla="*/ 486745 h 486745"/>
                <a:gd name="connsiteX3" fmla="*/ 0 w 973591"/>
                <a:gd name="connsiteY3" fmla="*/ 486745 h 486745"/>
                <a:gd name="connsiteX4" fmla="*/ 0 w 973591"/>
                <a:gd name="connsiteY4" fmla="*/ 0 h 486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3591" h="486745">
                  <a:moveTo>
                    <a:pt x="0" y="0"/>
                  </a:moveTo>
                  <a:lnTo>
                    <a:pt x="973591" y="0"/>
                  </a:lnTo>
                  <a:lnTo>
                    <a:pt x="973591" y="486745"/>
                  </a:lnTo>
                  <a:lnTo>
                    <a:pt x="0" y="486745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685" tIns="19685" rIns="19685" bIns="19685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100" b="1" kern="1200" dirty="0">
                  <a:solidFill>
                    <a:srgbClr val="595959">
                      <a:hueOff val="0"/>
                      <a:satOff val="0"/>
                      <a:lumOff val="0"/>
                      <a:alphaOff val="0"/>
                    </a:srgbClr>
                  </a:solidFill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rPr>
                <a:t> </a:t>
              </a:r>
              <a:endParaRPr lang="en-US" sz="3100" b="1" kern="1200" dirty="0">
                <a:solidFill>
                  <a:srgbClr val="595959">
                    <a:hueOff val="0"/>
                    <a:satOff val="0"/>
                    <a:lumOff val="0"/>
                    <a:alphaOff val="0"/>
                  </a:srgbClr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grpSp>
          <p:nvGrpSpPr>
            <p:cNvPr id="9" name="Group 8" descr="e7d195523061f1c0f55f9af68525816972d868573ada39bc763F3977967589A5F92C178830C92595A6CE4D0132F8C206B2B04C416AAA86B7FD80AB023F78DAEB544E2F013E11B2B95AD21703D1C90034A379EC9026EFAAF5D8D3F6EDD7215B015B463D656B0929A814A5414683A393A7CC9BB506C975E20AD17C211CA623623BC48209FD1E344B18C2900D8641C9B362"/>
            <p:cNvGrpSpPr/>
            <p:nvPr/>
          </p:nvGrpSpPr>
          <p:grpSpPr>
            <a:xfrm>
              <a:off x="5407972" y="3693193"/>
              <a:ext cx="1744609" cy="1744787"/>
              <a:chOff x="5466028" y="3573608"/>
              <a:chExt cx="1744609" cy="1744787"/>
            </a:xfrm>
          </p:grpSpPr>
          <p:sp>
            <p:nvSpPr>
              <p:cNvPr id="19" name="Circular Arrow 18"/>
              <p:cNvSpPr/>
              <p:nvPr/>
            </p:nvSpPr>
            <p:spPr>
              <a:xfrm>
                <a:off x="5466028" y="3573608"/>
                <a:ext cx="1744609" cy="1744787"/>
              </a:xfrm>
              <a:prstGeom prst="circularArrow">
                <a:avLst>
                  <a:gd name="adj1" fmla="val 10980"/>
                  <a:gd name="adj2" fmla="val 1142322"/>
                  <a:gd name="adj3" fmla="val 4500000"/>
                  <a:gd name="adj4" fmla="val 13500000"/>
                  <a:gd name="adj5" fmla="val 12500"/>
                </a:avLst>
              </a:prstGeom>
              <a:solidFill>
                <a:schemeClr val="accent3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zh-CN" altLang="en-US"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6018081" y="4121528"/>
                <a:ext cx="584388" cy="584388"/>
              </a:xfrm>
              <a:prstGeom prst="ellipse">
                <a:avLst/>
              </a:prstGeom>
              <a:solidFill>
                <a:schemeClr val="accent3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3716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id-ID" sz="200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inpin heiti" panose="00000500000000000000" pitchFamily="2" charset="-122"/>
                    <a:ea typeface="inpin heiti" panose="00000500000000000000" pitchFamily="2" charset="-122"/>
                    <a:sym typeface="inpin heiti" panose="00000500000000000000" pitchFamily="2" charset="-122"/>
                  </a:rPr>
                  <a:t>C</a:t>
                </a:r>
                <a:endParaRPr kumimoji="0" lang="en-US" sz="200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</p:grpSp>
        <p:grpSp>
          <p:nvGrpSpPr>
            <p:cNvPr id="10" name="Group 9" descr="e7d195523061f1c0f55f9af68525816972d868573ada39bc763F3977967589A5F92C178830C92595A6CE4D0132F8C206B2B04C416AAA86B7FD80AB023F78DAEB544E2F013E11B2B95AD21703D1C90034A379EC9026EFAAF5D8D3F6EDD7215B015B463D656B0929A814A5414683A393A7CC9BB506C975E20AD17C211CA623623BC48209FD1E344B18C2900D8641C9B362"/>
            <p:cNvGrpSpPr/>
            <p:nvPr/>
          </p:nvGrpSpPr>
          <p:grpSpPr>
            <a:xfrm>
              <a:off x="5047662" y="4811504"/>
              <a:ext cx="1498839" cy="1499563"/>
              <a:chOff x="5105718" y="4691919"/>
              <a:chExt cx="1498839" cy="1499563"/>
            </a:xfrm>
          </p:grpSpPr>
          <p:sp>
            <p:nvSpPr>
              <p:cNvPr id="17" name="Block Arc 16"/>
              <p:cNvSpPr/>
              <p:nvPr/>
            </p:nvSpPr>
            <p:spPr>
              <a:xfrm>
                <a:off x="5105718" y="4691919"/>
                <a:ext cx="1498839" cy="1499563"/>
              </a:xfrm>
              <a:prstGeom prst="blockArc">
                <a:avLst>
                  <a:gd name="adj1" fmla="val 0"/>
                  <a:gd name="adj2" fmla="val 18900000"/>
                  <a:gd name="adj3" fmla="val 12740"/>
                </a:avLst>
              </a:prstGeom>
              <a:solidFill>
                <a:schemeClr val="accent4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zh-CN" altLang="en-US"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5576543" y="5163711"/>
                <a:ext cx="584388" cy="584388"/>
              </a:xfrm>
              <a:prstGeom prst="ellipse">
                <a:avLst/>
              </a:prstGeom>
              <a:solidFill>
                <a:schemeClr val="accent4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3716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id-ID" sz="200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inpin heiti" panose="00000500000000000000" pitchFamily="2" charset="-122"/>
                    <a:ea typeface="inpin heiti" panose="00000500000000000000" pitchFamily="2" charset="-122"/>
                    <a:sym typeface="inpin heiti" panose="00000500000000000000" pitchFamily="2" charset="-122"/>
                  </a:rPr>
                  <a:t>D</a:t>
                </a:r>
                <a:endParaRPr kumimoji="0" lang="en-US" sz="200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</p:grpSp>
        <p:grpSp>
          <p:nvGrpSpPr>
            <p:cNvPr id="11" name="Group 10" descr="e7d195523061f1c0f55f9af68525816972d868573ada39bc763F3977967589A5F92C178830C92595A6CE4D0132F8C206B2B04C416AAA86B7FD80AB023F78DAEB544E2F013E11B2B95AD21703D1C90034A379EC9026EFAAF5D8D3F6EDD7215B015B463D656B0929A814A5414683A393A7CC9BB506C975E20AD17C211CA623623BC48209FD1E344B18C2900D8641C9B362"/>
            <p:cNvGrpSpPr/>
            <p:nvPr/>
          </p:nvGrpSpPr>
          <p:grpSpPr>
            <a:xfrm>
              <a:off x="4923304" y="2686852"/>
              <a:ext cx="1744609" cy="1744787"/>
              <a:chOff x="4981360" y="2567267"/>
              <a:chExt cx="1744609" cy="1744787"/>
            </a:xfrm>
          </p:grpSpPr>
          <p:sp>
            <p:nvSpPr>
              <p:cNvPr id="15" name="Shape 14"/>
              <p:cNvSpPr/>
              <p:nvPr/>
            </p:nvSpPr>
            <p:spPr>
              <a:xfrm>
                <a:off x="4981360" y="2567267"/>
                <a:ext cx="1744609" cy="1744787"/>
              </a:xfrm>
              <a:prstGeom prst="leftCircularArrow">
                <a:avLst>
                  <a:gd name="adj1" fmla="val 10980"/>
                  <a:gd name="adj2" fmla="val 1142322"/>
                  <a:gd name="adj3" fmla="val 6300000"/>
                  <a:gd name="adj4" fmla="val 18900000"/>
                  <a:gd name="adj5" fmla="val 12500"/>
                </a:avLst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zh-CN" altLang="en-US"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5576543" y="3163803"/>
                <a:ext cx="584388" cy="584388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3716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id-ID" sz="200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inpin heiti" panose="00000500000000000000" pitchFamily="2" charset="-122"/>
                    <a:ea typeface="inpin heiti" panose="00000500000000000000" pitchFamily="2" charset="-122"/>
                    <a:sym typeface="inpin heiti" panose="00000500000000000000" pitchFamily="2" charset="-122"/>
                  </a:rPr>
                  <a:t>B</a:t>
                </a:r>
                <a:endParaRPr kumimoji="0" lang="en-US" sz="200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</p:grpSp>
        <p:grpSp>
          <p:nvGrpSpPr>
            <p:cNvPr id="12" name="Group 11" descr="e7d195523061f1c0f55f9af68525816972d868573ada39bc763F3977967589A5F92C178830C92595A6CE4D0132F8C206B2B04C416AAA86B7FD80AB023F78DAEB544E2F013E11B2B95AD21703D1C90034A379EC9026EFAAF5D8D3F6EDD7215B015B463D656B0929A814A5414683A393A7CC9BB506C975E20AD17C211CA623623BC48209FD1E344B18C2900D8641C9B362"/>
            <p:cNvGrpSpPr/>
            <p:nvPr/>
          </p:nvGrpSpPr>
          <p:grpSpPr>
            <a:xfrm>
              <a:off x="5407972" y="1684213"/>
              <a:ext cx="1744609" cy="1744787"/>
              <a:chOff x="5466028" y="1564628"/>
              <a:chExt cx="1744609" cy="1744787"/>
            </a:xfrm>
          </p:grpSpPr>
          <p:sp>
            <p:nvSpPr>
              <p:cNvPr id="13" name="Circular Arrow 12"/>
              <p:cNvSpPr/>
              <p:nvPr/>
            </p:nvSpPr>
            <p:spPr>
              <a:xfrm>
                <a:off x="5466028" y="1564628"/>
                <a:ext cx="1744609" cy="1744787"/>
              </a:xfrm>
              <a:prstGeom prst="circularArrow">
                <a:avLst>
                  <a:gd name="adj1" fmla="val 10980"/>
                  <a:gd name="adj2" fmla="val 1142322"/>
                  <a:gd name="adj3" fmla="val 4500000"/>
                  <a:gd name="adj4" fmla="val 10800000"/>
                  <a:gd name="adj5" fmla="val 12500"/>
                </a:avLst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zh-CN" altLang="en-US"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6050547" y="2147096"/>
                <a:ext cx="584388" cy="584388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3716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id-ID" sz="200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inpin heiti" panose="00000500000000000000" pitchFamily="2" charset="-122"/>
                    <a:ea typeface="inpin heiti" panose="00000500000000000000" pitchFamily="2" charset="-122"/>
                    <a:sym typeface="inpin heiti" panose="00000500000000000000" pitchFamily="2" charset="-122"/>
                  </a:rPr>
                  <a:t>A</a:t>
                </a:r>
                <a:endParaRPr kumimoji="0" lang="en-US" sz="200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</p:grpSp>
      </p:grpSp>
      <p:grpSp>
        <p:nvGrpSpPr>
          <p:cNvPr id="21" name="组合 33"/>
          <p:cNvGrpSpPr/>
          <p:nvPr/>
        </p:nvGrpSpPr>
        <p:grpSpPr>
          <a:xfrm>
            <a:off x="7150971" y="1917459"/>
            <a:ext cx="3456940" cy="1103630"/>
            <a:chOff x="874713" y="3451823"/>
            <a:chExt cx="3456940" cy="1103630"/>
          </a:xfrm>
        </p:grpSpPr>
        <p:sp>
          <p:nvSpPr>
            <p:cNvPr id="22" name="矩形 34"/>
            <p:cNvSpPr/>
            <p:nvPr/>
          </p:nvSpPr>
          <p:spPr>
            <a:xfrm>
              <a:off x="874713" y="3800438"/>
              <a:ext cx="3456940" cy="75501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bg1"/>
                  </a:solidFill>
                  <a:latin typeface="Times New Roman" panose="02020603050405020304" charset="0"/>
                  <a:ea typeface="inpin heiti" panose="00000500000000000000" pitchFamily="2" charset="-122"/>
                  <a:cs typeface="Times New Roman" panose="02020603050405020304" charset="0"/>
                  <a:sym typeface="inpin heiti" panose="00000500000000000000" pitchFamily="2" charset="-122"/>
                </a:rPr>
                <a:t>Использование сканера позволяет автоматизировать процессы сканирования и передачи данных</a:t>
              </a:r>
              <a:endParaRPr lang="en-US" altLang="zh-CN" sz="1200" dirty="0">
                <a:solidFill>
                  <a:schemeClr val="bg1"/>
                </a:solidFill>
                <a:latin typeface="Times New Roman" panose="02020603050405020304" charset="0"/>
                <a:ea typeface="inpin heiti" panose="00000500000000000000" pitchFamily="2" charset="-122"/>
                <a:cs typeface="Times New Roman" panose="02020603050405020304" charset="0"/>
                <a:sym typeface="inpin heiti" panose="00000500000000000000" pitchFamily="2" charset="-122"/>
              </a:endParaRPr>
            </a:p>
          </p:txBody>
        </p:sp>
        <p:sp>
          <p:nvSpPr>
            <p:cNvPr id="23" name="矩形 35"/>
            <p:cNvSpPr/>
            <p:nvPr/>
          </p:nvSpPr>
          <p:spPr>
            <a:xfrm>
              <a:off x="874713" y="3451823"/>
              <a:ext cx="2940050" cy="42354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b="1" dirty="0">
                  <a:solidFill>
                    <a:schemeClr val="bg1"/>
                  </a:solidFill>
                  <a:latin typeface="Times New Roman" panose="02020603050405020304" charset="0"/>
                  <a:ea typeface="inpin heiti" panose="00000500000000000000" pitchFamily="2" charset="-122"/>
                  <a:cs typeface="Times New Roman" panose="02020603050405020304" charset="0"/>
                  <a:sym typeface="inpin heiti" panose="00000500000000000000" pitchFamily="2" charset="-122"/>
                </a:rPr>
                <a:t>Автоматизация процессов</a:t>
              </a:r>
              <a:endParaRPr lang="en-US" altLang="zh-CN" b="1" dirty="0">
                <a:solidFill>
                  <a:schemeClr val="bg1"/>
                </a:solidFill>
                <a:latin typeface="Times New Roman" panose="02020603050405020304" charset="0"/>
                <a:ea typeface="inpin heiti" panose="00000500000000000000" pitchFamily="2" charset="-122"/>
                <a:cs typeface="Times New Roman" panose="02020603050405020304" charset="0"/>
                <a:sym typeface="inpin heiti" panose="00000500000000000000" pitchFamily="2" charset="-122"/>
              </a:endParaRPr>
            </a:p>
          </p:txBody>
        </p:sp>
      </p:grpSp>
      <p:grpSp>
        <p:nvGrpSpPr>
          <p:cNvPr id="24" name="组合 36"/>
          <p:cNvGrpSpPr/>
          <p:nvPr/>
        </p:nvGrpSpPr>
        <p:grpSpPr>
          <a:xfrm>
            <a:off x="7127476" y="3615083"/>
            <a:ext cx="4843780" cy="1289050"/>
            <a:chOff x="851218" y="3451823"/>
            <a:chExt cx="4843780" cy="1289050"/>
          </a:xfrm>
        </p:grpSpPr>
        <p:sp>
          <p:nvSpPr>
            <p:cNvPr id="25" name="矩形 40"/>
            <p:cNvSpPr/>
            <p:nvPr/>
          </p:nvSpPr>
          <p:spPr>
            <a:xfrm>
              <a:off x="875983" y="4207473"/>
              <a:ext cx="4819015" cy="53340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bg1"/>
                  </a:solidFill>
                  <a:latin typeface="Times New Roman" panose="02020603050405020304" charset="0"/>
                  <a:ea typeface="inpin heiti" panose="00000500000000000000" pitchFamily="2" charset="-122"/>
                  <a:cs typeface="Times New Roman" panose="02020603050405020304" charset="0"/>
                  <a:sym typeface="inpin heiti" panose="00000500000000000000" pitchFamily="2" charset="-122"/>
                </a:rPr>
                <a:t>QR коды могут использоваться для предоставления дополнительной информации о продуктах или услугах</a:t>
              </a:r>
              <a:endParaRPr lang="en-US" altLang="zh-CN" sz="1200" dirty="0">
                <a:solidFill>
                  <a:schemeClr val="bg1"/>
                </a:solidFill>
                <a:latin typeface="Times New Roman" panose="02020603050405020304" charset="0"/>
                <a:ea typeface="inpin heiti" panose="00000500000000000000" pitchFamily="2" charset="-122"/>
                <a:cs typeface="Times New Roman" panose="02020603050405020304" charset="0"/>
                <a:sym typeface="inpin heiti" panose="00000500000000000000" pitchFamily="2" charset="-122"/>
              </a:endParaRPr>
            </a:p>
          </p:txBody>
        </p:sp>
        <p:sp>
          <p:nvSpPr>
            <p:cNvPr id="26" name="矩形 41"/>
            <p:cNvSpPr/>
            <p:nvPr/>
          </p:nvSpPr>
          <p:spPr>
            <a:xfrm>
              <a:off x="851218" y="3451823"/>
              <a:ext cx="4840605" cy="71818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700" b="1" dirty="0">
                  <a:solidFill>
                    <a:schemeClr val="bg1"/>
                  </a:solidFill>
                  <a:latin typeface="Times New Roman" panose="02020603050405020304" charset="0"/>
                  <a:ea typeface="inpin heiti" panose="00000500000000000000" pitchFamily="2" charset="-122"/>
                  <a:cs typeface="Times New Roman" panose="02020603050405020304" charset="0"/>
                  <a:sym typeface="inpin heiti" panose="00000500000000000000" pitchFamily="2" charset="-122"/>
                </a:rPr>
                <a:t>Расширение возможностей взаимодействия с клиентами</a:t>
              </a:r>
              <a:endParaRPr lang="en-US" altLang="zh-CN" sz="1700" b="1" dirty="0">
                <a:solidFill>
                  <a:schemeClr val="bg1"/>
                </a:solidFill>
                <a:latin typeface="Times New Roman" panose="02020603050405020304" charset="0"/>
                <a:ea typeface="inpin heiti" panose="00000500000000000000" pitchFamily="2" charset="-122"/>
                <a:cs typeface="Times New Roman" panose="02020603050405020304" charset="0"/>
                <a:sym typeface="inpin heiti" panose="00000500000000000000" pitchFamily="2" charset="-122"/>
              </a:endParaRPr>
            </a:p>
          </p:txBody>
        </p:sp>
      </p:grpSp>
      <p:grpSp>
        <p:nvGrpSpPr>
          <p:cNvPr id="27" name="组合 42"/>
          <p:cNvGrpSpPr/>
          <p:nvPr/>
        </p:nvGrpSpPr>
        <p:grpSpPr>
          <a:xfrm>
            <a:off x="282847" y="2676705"/>
            <a:ext cx="4723130" cy="882015"/>
            <a:chOff x="-313573" y="3451823"/>
            <a:chExt cx="4723130" cy="882015"/>
          </a:xfrm>
        </p:grpSpPr>
        <p:sp>
          <p:nvSpPr>
            <p:cNvPr id="28" name="矩形 43"/>
            <p:cNvSpPr/>
            <p:nvPr/>
          </p:nvSpPr>
          <p:spPr>
            <a:xfrm>
              <a:off x="419217" y="3800438"/>
              <a:ext cx="3989705" cy="53340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bg1"/>
                  </a:solidFill>
                  <a:latin typeface="Times New Roman" panose="02020603050405020304" charset="0"/>
                  <a:ea typeface="inpin heiti" panose="00000500000000000000" pitchFamily="2" charset="-122"/>
                  <a:cs typeface="Times New Roman" panose="02020603050405020304" charset="0"/>
                  <a:sym typeface="inpin heiti" panose="00000500000000000000" pitchFamily="2" charset="-122"/>
                </a:rPr>
                <a:t>Сканер QR кодов позволяет быстро и легко получать информацию</a:t>
              </a:r>
              <a:endParaRPr lang="en-US" altLang="zh-CN" sz="1200" dirty="0">
                <a:solidFill>
                  <a:schemeClr val="bg1"/>
                </a:solidFill>
                <a:latin typeface="Times New Roman" panose="02020603050405020304" charset="0"/>
                <a:ea typeface="inpin heiti" panose="00000500000000000000" pitchFamily="2" charset="-122"/>
                <a:cs typeface="Times New Roman" panose="02020603050405020304" charset="0"/>
                <a:sym typeface="inpin heiti" panose="00000500000000000000" pitchFamily="2" charset="-122"/>
              </a:endParaRPr>
            </a:p>
          </p:txBody>
        </p:sp>
        <p:sp>
          <p:nvSpPr>
            <p:cNvPr id="29" name="矩形 44"/>
            <p:cNvSpPr/>
            <p:nvPr/>
          </p:nvSpPr>
          <p:spPr>
            <a:xfrm>
              <a:off x="-313573" y="3451823"/>
              <a:ext cx="4723130" cy="42354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b="1" dirty="0">
                  <a:solidFill>
                    <a:schemeClr val="bg1"/>
                  </a:solidFill>
                  <a:latin typeface="Times New Roman" panose="02020603050405020304" charset="0"/>
                  <a:ea typeface="inpin heiti" panose="00000500000000000000" pitchFamily="2" charset="-122"/>
                  <a:cs typeface="Times New Roman" panose="02020603050405020304" charset="0"/>
                  <a:sym typeface="inpin heiti" panose="00000500000000000000" pitchFamily="2" charset="-122"/>
                </a:rPr>
                <a:t>Быстрая и удобная передача информации</a:t>
              </a:r>
              <a:endParaRPr lang="en-US" altLang="zh-CN" b="1" dirty="0">
                <a:solidFill>
                  <a:schemeClr val="bg1"/>
                </a:solidFill>
                <a:latin typeface="Times New Roman" panose="02020603050405020304" charset="0"/>
                <a:ea typeface="inpin heiti" panose="00000500000000000000" pitchFamily="2" charset="-122"/>
                <a:cs typeface="Times New Roman" panose="02020603050405020304" charset="0"/>
                <a:sym typeface="inpin heiti" panose="00000500000000000000" pitchFamily="2" charset="-122"/>
              </a:endParaRPr>
            </a:p>
          </p:txBody>
        </p:sp>
      </p:grpSp>
      <p:grpSp>
        <p:nvGrpSpPr>
          <p:cNvPr id="30" name="组合 45"/>
          <p:cNvGrpSpPr/>
          <p:nvPr/>
        </p:nvGrpSpPr>
        <p:grpSpPr>
          <a:xfrm>
            <a:off x="272" y="4465729"/>
            <a:ext cx="5005705" cy="882015"/>
            <a:chOff x="-596148" y="3451823"/>
            <a:chExt cx="5005705" cy="882015"/>
          </a:xfrm>
        </p:grpSpPr>
        <p:sp>
          <p:nvSpPr>
            <p:cNvPr id="31" name="矩形 46"/>
            <p:cNvSpPr/>
            <p:nvPr/>
          </p:nvSpPr>
          <p:spPr>
            <a:xfrm>
              <a:off x="12817" y="3800438"/>
              <a:ext cx="4396105" cy="53340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20000"/>
                </a:lnSpc>
              </a:pPr>
              <a:r>
                <a:rPr lang="ru-RU" altLang="en-US" sz="1200" dirty="0">
                  <a:solidFill>
                    <a:schemeClr val="bg1"/>
                  </a:solidFill>
                  <a:latin typeface="Times New Roman" panose="02020603050405020304" charset="0"/>
                  <a:ea typeface="inpin heiti" panose="00000500000000000000" pitchFamily="2" charset="-122"/>
                  <a:cs typeface="Times New Roman" panose="02020603050405020304" charset="0"/>
                  <a:sym typeface="inpin heiti" panose="00000500000000000000" pitchFamily="2" charset="-122"/>
                </a:rPr>
                <a:t>П</a:t>
              </a:r>
              <a:r>
                <a:rPr lang="en-US" altLang="zh-CN" sz="1200" dirty="0">
                  <a:solidFill>
                    <a:schemeClr val="bg1"/>
                  </a:solidFill>
                  <a:latin typeface="Times New Roman" panose="02020603050405020304" charset="0"/>
                  <a:ea typeface="inpin heiti" panose="00000500000000000000" pitchFamily="2" charset="-122"/>
                  <a:cs typeface="Times New Roman" panose="02020603050405020304" charset="0"/>
                  <a:sym typeface="inpin heiti" panose="00000500000000000000" pitchFamily="2" charset="-122"/>
                </a:rPr>
                <a:t>рименение QR кодов для идентификации или аутентификации может усилить уровень безопасности в различных сферах</a:t>
              </a:r>
              <a:endParaRPr lang="en-US" altLang="zh-CN" sz="1200" dirty="0">
                <a:solidFill>
                  <a:schemeClr val="bg1"/>
                </a:solidFill>
                <a:latin typeface="Times New Roman" panose="02020603050405020304" charset="0"/>
                <a:ea typeface="inpin heiti" panose="00000500000000000000" pitchFamily="2" charset="-122"/>
                <a:cs typeface="Times New Roman" panose="02020603050405020304" charset="0"/>
                <a:sym typeface="inpin heiti" panose="00000500000000000000" pitchFamily="2" charset="-122"/>
              </a:endParaRPr>
            </a:p>
          </p:txBody>
        </p:sp>
        <p:sp>
          <p:nvSpPr>
            <p:cNvPr id="32" name="矩形 47"/>
            <p:cNvSpPr/>
            <p:nvPr/>
          </p:nvSpPr>
          <p:spPr>
            <a:xfrm>
              <a:off x="-596148" y="3451823"/>
              <a:ext cx="5005705" cy="42354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b="1" dirty="0">
                  <a:solidFill>
                    <a:schemeClr val="bg1"/>
                  </a:solidFill>
                  <a:latin typeface="Times New Roman" panose="02020603050405020304" charset="0"/>
                  <a:ea typeface="inpin heiti" panose="00000500000000000000" pitchFamily="2" charset="-122"/>
                  <a:cs typeface="Times New Roman" panose="02020603050405020304" charset="0"/>
                  <a:sym typeface="inpin heiti" panose="00000500000000000000" pitchFamily="2" charset="-122"/>
                </a:rPr>
                <a:t>Улучшение безопасности и аутентификации</a:t>
              </a:r>
              <a:endParaRPr lang="en-US" altLang="zh-CN" b="1" dirty="0">
                <a:solidFill>
                  <a:schemeClr val="bg1"/>
                </a:solidFill>
                <a:latin typeface="Times New Roman" panose="02020603050405020304" charset="0"/>
                <a:ea typeface="inpin heiti" panose="00000500000000000000" pitchFamily="2" charset="-122"/>
                <a:cs typeface="Times New Roman" panose="02020603050405020304" charset="0"/>
                <a:sym typeface="inpin heiti" panose="00000500000000000000" pitchFamily="2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 b="1" dirty="0"/>
              <a:t>Принцип работы</a:t>
            </a:r>
            <a:endParaRPr lang="ru-RU" altLang="en-US" b="1" dirty="0"/>
          </a:p>
        </p:txBody>
      </p:sp>
      <p:sp>
        <p:nvSpPr>
          <p:cNvPr id="3" name="Текстовое поле 2"/>
          <p:cNvSpPr txBox="1"/>
          <p:nvPr/>
        </p:nvSpPr>
        <p:spPr>
          <a:xfrm>
            <a:off x="1115060" y="1354455"/>
            <a:ext cx="5486400" cy="485838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ru-RU" altLang="en-US" sz="2000" b="1">
                <a:solidFill>
                  <a:schemeClr val="bg1"/>
                </a:solidFill>
              </a:rPr>
              <a:t>ScanGenius функционирует путем сканирования QR кодов с помощью подключенного сканера к Arduino UNO. Полученные данные с QR кодов передаются на компьютер, где запущен код на Python. Этот код отправляет считанные данные в телеграм бота. Для успешной работы необходимо указать свой ID в телеграмм и подключить сканер следующим образом: RX - 10, TX - 11. Таким образом, ScanGenius обеспечивает оперативное сканирование и передачу информации с QR кодов в удобный мессенджер.</a:t>
            </a:r>
            <a:endParaRPr lang="ru-RU" altLang="en-US" sz="2000" b="1">
              <a:solidFill>
                <a:schemeClr val="bg1"/>
              </a:solidFill>
            </a:endParaRPr>
          </a:p>
        </p:txBody>
      </p:sp>
      <p:pic>
        <p:nvPicPr>
          <p:cNvPr id="4" name="Изображение 3" descr="НовыйРастровое изображение (1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601460" y="1107440"/>
            <a:ext cx="5124450" cy="4874895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 b="1" dirty="0"/>
              <a:t>Вывод</a:t>
            </a:r>
            <a:endParaRPr lang="ru-RU" altLang="en-US" b="1" dirty="0"/>
          </a:p>
        </p:txBody>
      </p:sp>
      <p:sp>
        <p:nvSpPr>
          <p:cNvPr id="3" name="Текстовое поле 2"/>
          <p:cNvSpPr txBox="1"/>
          <p:nvPr/>
        </p:nvSpPr>
        <p:spPr>
          <a:xfrm>
            <a:off x="838200" y="1395095"/>
            <a:ext cx="6383655" cy="40925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ru-RU" altLang="en-US" sz="2000" b="1">
                <a:solidFill>
                  <a:schemeClr val="bg1"/>
                </a:solidFill>
              </a:rPr>
              <a:t>Робот "ScanGenius" представляет собой эффективное решение для быстрого и точного сканирования QR кодов с использованием сканера, подключенного к Arduino UNO. Благодаря передаче данных в телеграм бота через Python, пользователь может моментально получать информацию со сканированных QR кодов. Простота использования, быстрая передача данных и разнообразие сфер применения делают ScanGenius незаменимым помощником в обработке информации и улучшении процессов в различных областях. Не забудьте указать свой ID в телеграмм и правильно подключить сканер (RX - 10, TX - 11) для оптимальной работы вашего ScanGenius!</a:t>
            </a:r>
            <a:endParaRPr lang="ru-RU" altLang="en-US" sz="2000" b="1">
              <a:solidFill>
                <a:schemeClr val="bg1"/>
              </a:solidFill>
            </a:endParaRPr>
          </a:p>
        </p:txBody>
      </p:sp>
      <p:pic>
        <p:nvPicPr>
          <p:cNvPr id="4" name="Изображение 3" descr="photo_2024-03-01_19-54-1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518400" y="749300"/>
            <a:ext cx="4454525" cy="5384800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</p:bldLst>
  </p:timing>
</p:sld>
</file>

<file path=ppt/theme/theme1.xml><?xml version="1.0" encoding="utf-8"?>
<a:theme xmlns:a="http://schemas.openxmlformats.org/drawingml/2006/main" name="Office Theme">
  <a:themeElements>
    <a:clrScheme name="Custom 83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C1780"/>
      </a:accent1>
      <a:accent2>
        <a:srgbClr val="FD9F25"/>
      </a:accent2>
      <a:accent3>
        <a:srgbClr val="511BFF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2354</Words>
  <Application>WPS Presentation</Application>
  <PresentationFormat>Widescreen</PresentationFormat>
  <Paragraphs>80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20" baseType="lpstr">
      <vt:lpstr>Arial</vt:lpstr>
      <vt:lpstr>SimSun</vt:lpstr>
      <vt:lpstr>Wingdings</vt:lpstr>
      <vt:lpstr>Seravek</vt:lpstr>
      <vt:lpstr>Yu Gothic UI</vt:lpstr>
      <vt:lpstr>华文新魏</vt:lpstr>
      <vt:lpstr>Microsoft YaHei</vt:lpstr>
      <vt:lpstr>inpin heiti</vt:lpstr>
      <vt:lpstr>Arial Unicode MS</vt:lpstr>
      <vt:lpstr>Calibri Light</vt:lpstr>
      <vt:lpstr>Calibri</vt:lpstr>
      <vt:lpstr>等线</vt:lpstr>
      <vt:lpstr>Times New Roman</vt:lpstr>
      <vt:lpstr>Office Theme</vt:lpstr>
      <vt:lpstr>NAME OF PRESENTATION</vt:lpstr>
      <vt:lpstr>Slide title</vt:lpstr>
      <vt:lpstr>Slide title</vt:lpstr>
      <vt:lpstr>Slide title</vt:lpstr>
      <vt:lpstr>Slide title</vt:lpstr>
      <vt:lpstr>Slide title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Microsoft Office User</dc:creator>
  <cp:lastModifiedBy>Роман Мартьянов</cp:lastModifiedBy>
  <cp:revision>2</cp:revision>
  <dcterms:created xsi:type="dcterms:W3CDTF">2024-02-13T07:48:00Z</dcterms:created>
  <dcterms:modified xsi:type="dcterms:W3CDTF">2024-03-02T14:14:19Z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BDDC14F82EC34120B8EE4B58F5CFEC7B_13</vt:lpwstr>
  </property>
  <property fmtid="{D5CDD505-2E9C-101B-9397-08002B2CF9AE}" pid="3" name="KSOProductBuildVer">
    <vt:lpwstr>1049-12.2.0.13431</vt:lpwstr>
  </property>
</Properties>
</file>