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67" r:id="rId2"/>
    <p:sldId id="268" r:id="rId3"/>
    <p:sldId id="269" r:id="rId4"/>
    <p:sldId id="260" r:id="rId5"/>
    <p:sldId id="264" r:id="rId6"/>
    <p:sldId id="265" r:id="rId7"/>
    <p:sldId id="270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k/tzFxIeCGMYGTL8OK3AF3qQb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0079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772B9-7547-F0EA-6D3B-30F7EFB67A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Чистое море с комплексом «Вихрь»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D96998-0ADC-BB11-44E1-05D615C5F8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Робототехнический комплекс для очистки морской поверхности от разливов нефтепродуктов</a:t>
            </a:r>
          </a:p>
        </p:txBody>
      </p:sp>
    </p:spTree>
    <p:extLst>
      <p:ext uri="{BB962C8B-B14F-4D97-AF65-F5344CB8AC3E}">
        <p14:creationId xmlns:p14="http://schemas.microsoft.com/office/powerpoint/2010/main" val="223887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ED3B1-9244-F482-20C8-63EFE32E2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235" y="192087"/>
            <a:ext cx="2396572" cy="5302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Проблема</a:t>
            </a:r>
          </a:p>
        </p:txBody>
      </p:sp>
      <p:pic>
        <p:nvPicPr>
          <p:cNvPr id="6" name="Picture Placeholder 5" descr="A picture containing ship, watercraft, transport, water&#10;&#10;Description automatically generated">
            <a:extLst>
              <a:ext uri="{FF2B5EF4-FFF2-40B4-BE49-F238E27FC236}">
                <a16:creationId xmlns:a16="http://schemas.microsoft.com/office/drawing/2014/main" id="{CEBC2A3A-A744-3DC0-57F3-F5A65F1BCB85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10423" r="10423"/>
          <a:stretch>
            <a:fillRect/>
          </a:stretch>
        </p:blipFill>
        <p:spPr>
          <a:xfrm>
            <a:off x="6036225" y="722312"/>
            <a:ext cx="2666268" cy="210530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FA4F85-20F0-89F0-73B5-5A6AC001C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3549" y="1269909"/>
            <a:ext cx="4739079" cy="1347145"/>
          </a:xfrm>
        </p:spPr>
        <p:txBody>
          <a:bodyPr/>
          <a:lstStyle/>
          <a:p>
            <a:r>
              <a:rPr lang="ru-RU" dirty="0"/>
              <a:t>Морские перевозки – один из ведущих способов перемещения людей и грузов.</a:t>
            </a:r>
          </a:p>
          <a:p>
            <a:r>
              <a:rPr lang="ru-RU" dirty="0"/>
              <a:t>Нефть и нефтепродукты не исключение. </a:t>
            </a:r>
          </a:p>
        </p:txBody>
      </p:sp>
      <p:pic>
        <p:nvPicPr>
          <p:cNvPr id="8" name="Picture 7" descr="A picture containing transport, watercraft, water, naval architecture&#10;&#10;Description automatically generated">
            <a:extLst>
              <a:ext uri="{FF2B5EF4-FFF2-40B4-BE49-F238E27FC236}">
                <a16:creationId xmlns:a16="http://schemas.microsoft.com/office/drawing/2014/main" id="{0334D5A2-E928-D959-3EB2-09B2564D3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2493" y="722313"/>
            <a:ext cx="3146136" cy="2105309"/>
          </a:xfrm>
          <a:prstGeom prst="rect">
            <a:avLst/>
          </a:prstGeom>
        </p:spPr>
      </p:pic>
      <p:pic>
        <p:nvPicPr>
          <p:cNvPr id="10" name="Picture 9" descr="A picture containing transport, airplane, plane, air travel&#10;&#10;Description automatically generated">
            <a:extLst>
              <a:ext uri="{FF2B5EF4-FFF2-40B4-BE49-F238E27FC236}">
                <a16:creationId xmlns:a16="http://schemas.microsoft.com/office/drawing/2014/main" id="{FEF8A8E5-064C-9CFC-0915-2A7B323F2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88" y="2899539"/>
            <a:ext cx="2807538" cy="1579240"/>
          </a:xfrm>
          <a:prstGeom prst="rect">
            <a:avLst/>
          </a:prstGeom>
        </p:spPr>
      </p:pic>
      <p:pic>
        <p:nvPicPr>
          <p:cNvPr id="12" name="Picture 11" descr="A picture containing aerial, aerial photography, water, bird's-eye view&#10;&#10;Description automatically generated">
            <a:extLst>
              <a:ext uri="{FF2B5EF4-FFF2-40B4-BE49-F238E27FC236}">
                <a16:creationId xmlns:a16="http://schemas.microsoft.com/office/drawing/2014/main" id="{63A98F84-520A-30ED-52E3-2B4005D0EA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7326" y="2899538"/>
            <a:ext cx="2372567" cy="1579240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4AC2D84-2708-25E1-2549-284F8C183457}"/>
              </a:ext>
            </a:extLst>
          </p:cNvPr>
          <p:cNvSpPr txBox="1">
            <a:spLocks/>
          </p:cNvSpPr>
          <p:nvPr/>
        </p:nvSpPr>
        <p:spPr>
          <a:xfrm>
            <a:off x="6289373" y="3156508"/>
            <a:ext cx="4739079" cy="1347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dirty="0"/>
              <a:t>К сожалению, мы нередко слышим о крупных авариях, сопровождающихся разливами нефти.</a:t>
            </a:r>
          </a:p>
          <a:p>
            <a:r>
              <a:rPr lang="ru-RU" dirty="0"/>
              <a:t>Это существенно затрудняет судоходство… 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B64B61B-D471-DCE8-8BF5-B3189F76B264}"/>
              </a:ext>
            </a:extLst>
          </p:cNvPr>
          <p:cNvSpPr txBox="1">
            <a:spLocks/>
          </p:cNvSpPr>
          <p:nvPr/>
        </p:nvSpPr>
        <p:spPr>
          <a:xfrm>
            <a:off x="4476840" y="5368736"/>
            <a:ext cx="3269689" cy="1347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ru-RU" dirty="0"/>
              <a:t>… не говоря уже об экологических последствиях.</a:t>
            </a:r>
          </a:p>
        </p:txBody>
      </p:sp>
      <p:pic>
        <p:nvPicPr>
          <p:cNvPr id="18" name="Picture 17" descr="A turtle in the mud&#10;&#10;Description automatically generated with low confidence">
            <a:extLst>
              <a:ext uri="{FF2B5EF4-FFF2-40B4-BE49-F238E27FC236}">
                <a16:creationId xmlns:a16="http://schemas.microsoft.com/office/drawing/2014/main" id="{2B01CF79-E44F-A406-DC7E-9FCE4BD6FD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788" y="4697390"/>
            <a:ext cx="3637052" cy="2045842"/>
          </a:xfrm>
          <a:prstGeom prst="rect">
            <a:avLst/>
          </a:prstGeom>
        </p:spPr>
      </p:pic>
      <p:pic>
        <p:nvPicPr>
          <p:cNvPr id="22" name="Picture 21" descr="A picture containing water, outdoor, mammal, ground&#10;&#10;Description automatically generated">
            <a:extLst>
              <a:ext uri="{FF2B5EF4-FFF2-40B4-BE49-F238E27FC236}">
                <a16:creationId xmlns:a16="http://schemas.microsoft.com/office/drawing/2014/main" id="{F1AE05FF-DCA6-5B0C-98F7-D5668FB050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0500" y="4697390"/>
            <a:ext cx="3638129" cy="204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43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ED3B1-9244-F482-20C8-63EFE32E2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428" y="168417"/>
            <a:ext cx="2396572" cy="5302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Решение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FA4F85-20F0-89F0-73B5-5A6AC001C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6796" y="519474"/>
            <a:ext cx="7947060" cy="739671"/>
          </a:xfrm>
        </p:spPr>
        <p:txBody>
          <a:bodyPr/>
          <a:lstStyle/>
          <a:p>
            <a:r>
              <a:rPr lang="ru-RU" dirty="0"/>
              <a:t>Существует много способов устранения разливов нефти. Вот некоторые из них.</a:t>
            </a:r>
          </a:p>
        </p:txBody>
      </p:sp>
      <p:pic>
        <p:nvPicPr>
          <p:cNvPr id="9" name="Picture 8" descr="A picture containing water, outdoor, lake, boat&#10;&#10;Description automatically generated">
            <a:extLst>
              <a:ext uri="{FF2B5EF4-FFF2-40B4-BE49-F238E27FC236}">
                <a16:creationId xmlns:a16="http://schemas.microsoft.com/office/drawing/2014/main" id="{6AEF3B24-4A5F-69ED-80F1-38A769DF4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405" y="455064"/>
            <a:ext cx="3041637" cy="2281227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4AC3506-7447-E542-B062-A08A86C4C820}"/>
              </a:ext>
            </a:extLst>
          </p:cNvPr>
          <p:cNvSpPr txBox="1">
            <a:spLocks/>
          </p:cNvSpPr>
          <p:nvPr/>
        </p:nvSpPr>
        <p:spPr>
          <a:xfrm>
            <a:off x="380510" y="1586532"/>
            <a:ext cx="8616593" cy="906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b="1" dirty="0"/>
              <a:t>Механический</a:t>
            </a:r>
            <a:r>
              <a:rPr lang="ru-RU" dirty="0"/>
              <a:t>: в огражденную бонами зону запускается специальное оборудование - </a:t>
            </a:r>
            <a:r>
              <a:rPr lang="ru-RU" dirty="0" err="1"/>
              <a:t>скиммеры</a:t>
            </a:r>
            <a:r>
              <a:rPr lang="ru-RU" dirty="0"/>
              <a:t>. Принципы действия </a:t>
            </a:r>
            <a:r>
              <a:rPr lang="ru-RU" dirty="0" err="1"/>
              <a:t>скиммеров</a:t>
            </a:r>
            <a:r>
              <a:rPr lang="ru-RU" dirty="0"/>
              <a:t> разные, но цель одна: собрать нефтяную пленку и отфильтровать ее от воды.</a:t>
            </a:r>
          </a:p>
        </p:txBody>
      </p:sp>
      <p:pic>
        <p:nvPicPr>
          <p:cNvPr id="14" name="Picture 13" descr="A picture containing outdoor, water, ship, boat&#10;&#10;Description automatically generated">
            <a:extLst>
              <a:ext uri="{FF2B5EF4-FFF2-40B4-BE49-F238E27FC236}">
                <a16:creationId xmlns:a16="http://schemas.microsoft.com/office/drawing/2014/main" id="{A88DE579-90AE-9DDC-3D20-8553B861B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96" y="2691860"/>
            <a:ext cx="3041636" cy="2281228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20FBD8C-5A9C-8494-C4A2-BE608866E7D3}"/>
              </a:ext>
            </a:extLst>
          </p:cNvPr>
          <p:cNvSpPr txBox="1">
            <a:spLocks/>
          </p:cNvSpPr>
          <p:nvPr/>
        </p:nvSpPr>
        <p:spPr>
          <a:xfrm>
            <a:off x="3858432" y="2714977"/>
            <a:ext cx="7614377" cy="906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b="1" dirty="0"/>
              <a:t>Физико-химический</a:t>
            </a:r>
            <a:r>
              <a:rPr lang="ru-RU" dirty="0"/>
              <a:t>: на поверхность разлива распыляются сорбенты и диспергенты – химические вещества, поглощающие из внешней среды нужный элемент (углеводороды).</a:t>
            </a:r>
          </a:p>
        </p:txBody>
      </p:sp>
      <p:pic>
        <p:nvPicPr>
          <p:cNvPr id="20" name="Picture 19" descr="A picture containing outdoor, water, fire, pollution&#10;&#10;Description automatically generated">
            <a:extLst>
              <a:ext uri="{FF2B5EF4-FFF2-40B4-BE49-F238E27FC236}">
                <a16:creationId xmlns:a16="http://schemas.microsoft.com/office/drawing/2014/main" id="{28D67198-ABD2-CA68-5DFB-F055ACB24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1171" y="3621646"/>
            <a:ext cx="3041638" cy="2281229"/>
          </a:xfrm>
          <a:prstGeom prst="rect">
            <a:avLst/>
          </a:prstGeom>
        </p:spPr>
      </p:pic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801867BF-35B6-3401-6241-07B4BCAFCA61}"/>
              </a:ext>
            </a:extLst>
          </p:cNvPr>
          <p:cNvSpPr txBox="1">
            <a:spLocks/>
          </p:cNvSpPr>
          <p:nvPr/>
        </p:nvSpPr>
        <p:spPr>
          <a:xfrm>
            <a:off x="640908" y="4996206"/>
            <a:ext cx="7614377" cy="906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b="1" dirty="0"/>
              <a:t>Термический</a:t>
            </a:r>
            <a:r>
              <a:rPr lang="ru-RU" dirty="0"/>
              <a:t>: пятно разлива ограждается специальными огнеупорными бонами и производится выжигание поверхностного слоя загрязнения.</a:t>
            </a:r>
          </a:p>
        </p:txBody>
      </p:sp>
    </p:spTree>
    <p:extLst>
      <p:ext uri="{BB962C8B-B14F-4D97-AF65-F5344CB8AC3E}">
        <p14:creationId xmlns:p14="http://schemas.microsoft.com/office/powerpoint/2010/main" val="3925677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/>
          <p:nvPr/>
        </p:nvSpPr>
        <p:spPr>
          <a:xfrm>
            <a:off x="243841" y="977008"/>
            <a:ext cx="7011774" cy="569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Робототехнический комплекс «Вихрь» поможет автоматизировать процесс устранения загрязнения морской поверхности.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latin typeface="Calibri"/>
                <a:ea typeface="Calibri"/>
                <a:cs typeface="Calibri"/>
                <a:sym typeface="Calibri"/>
              </a:rPr>
              <a:t>Комплекс состоит из трех взаимодействующих автономных надводных аппаратов: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Робот-разведчик (в планах) способен быстро и точно обнаружить пятно разлива и направить команду ликвидации загрязнения в нужную точку.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600" dirty="0">
                <a:latin typeface="Calibri"/>
                <a:ea typeface="Calibri"/>
                <a:cs typeface="Calibri"/>
                <a:sym typeface="Calibri"/>
              </a:rPr>
              <a:t>Робот-ограничитель ограждает пятно разлива боновым ограждением.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Робот-сборщик собирае</a:t>
            </a:r>
            <a:r>
              <a:rPr lang="ru-RU" sz="2600" dirty="0">
                <a:latin typeface="Calibri"/>
                <a:ea typeface="Calibri"/>
                <a:cs typeface="Calibri"/>
                <a:sym typeface="Calibri"/>
              </a:rPr>
              <a:t>т нефтяную пленку с поверхности воды насосом в плавучие емкости.</a:t>
            </a:r>
            <a:endParaRPr sz="2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73C3D3-C49E-4056-A3E7-D106A1A51D3A}"/>
              </a:ext>
            </a:extLst>
          </p:cNvPr>
          <p:cNvSpPr txBox="1">
            <a:spLocks/>
          </p:cNvSpPr>
          <p:nvPr/>
        </p:nvSpPr>
        <p:spPr>
          <a:xfrm>
            <a:off x="547955" y="220751"/>
            <a:ext cx="11096089" cy="808591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900" b="1" dirty="0"/>
              <a:t>Автоматизация решения при помощи комплекса «Вихрь» </a:t>
            </a:r>
          </a:p>
        </p:txBody>
      </p:sp>
      <p:pic>
        <p:nvPicPr>
          <p:cNvPr id="3" name="Google Shape;112;p6">
            <a:extLst>
              <a:ext uri="{FF2B5EF4-FFF2-40B4-BE49-F238E27FC236}">
                <a16:creationId xmlns:a16="http://schemas.microsoft.com/office/drawing/2014/main" id="{7ADF75C5-D33A-91C8-B949-C77C832B315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9729" y="977008"/>
            <a:ext cx="3924913" cy="5208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69621" y="726843"/>
            <a:ext cx="2332984" cy="2889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34;p8">
            <a:extLst>
              <a:ext uri="{FF2B5EF4-FFF2-40B4-BE49-F238E27FC236}">
                <a16:creationId xmlns:a16="http://schemas.microsoft.com/office/drawing/2014/main" id="{22F23492-14DD-B413-D6B6-8AF28F2AE60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69621" y="3683126"/>
            <a:ext cx="2332984" cy="28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99632BE-4A9F-AC4A-B56D-FDC2169CF2B3}"/>
              </a:ext>
            </a:extLst>
          </p:cNvPr>
          <p:cNvSpPr txBox="1">
            <a:spLocks/>
          </p:cNvSpPr>
          <p:nvPr/>
        </p:nvSpPr>
        <p:spPr>
          <a:xfrm>
            <a:off x="2984642" y="92913"/>
            <a:ext cx="6222715" cy="808591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900" b="1" dirty="0"/>
              <a:t>Этапы работы робота-сборщика</a:t>
            </a:r>
          </a:p>
        </p:txBody>
      </p:sp>
      <p:sp>
        <p:nvSpPr>
          <p:cNvPr id="4" name="Google Shape;107;p5">
            <a:extLst>
              <a:ext uri="{FF2B5EF4-FFF2-40B4-BE49-F238E27FC236}">
                <a16:creationId xmlns:a16="http://schemas.microsoft.com/office/drawing/2014/main" id="{BD54798A-C7EB-1417-D2FB-83A18490726B}"/>
              </a:ext>
            </a:extLst>
          </p:cNvPr>
          <p:cNvSpPr/>
          <p:nvPr/>
        </p:nvSpPr>
        <p:spPr>
          <a:xfrm>
            <a:off x="911662" y="1562635"/>
            <a:ext cx="7011774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Приближение к пятну. Буй (маяк) вне пределов видимости датчиков.</a:t>
            </a:r>
            <a:endParaRPr sz="2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7;p5">
            <a:extLst>
              <a:ext uri="{FF2B5EF4-FFF2-40B4-BE49-F238E27FC236}">
                <a16:creationId xmlns:a16="http://schemas.microsoft.com/office/drawing/2014/main" id="{BED52D50-7065-0D92-0545-D01DF039F22B}"/>
              </a:ext>
            </a:extLst>
          </p:cNvPr>
          <p:cNvSpPr/>
          <p:nvPr/>
        </p:nvSpPr>
        <p:spPr>
          <a:xfrm>
            <a:off x="911662" y="4402853"/>
            <a:ext cx="7011774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600" dirty="0">
                <a:latin typeface="Calibri"/>
                <a:ea typeface="Calibri"/>
                <a:cs typeface="Calibri"/>
                <a:sym typeface="Calibri"/>
              </a:rPr>
              <a:t>Буй (маяк) </a:t>
            </a:r>
            <a:r>
              <a:rPr lang="ru-RU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обнаружен. </a:t>
            </a:r>
            <a:r>
              <a:rPr lang="ru-RU" sz="2600" dirty="0">
                <a:latin typeface="Calibri"/>
                <a:ea typeface="Calibri"/>
                <a:cs typeface="Calibri"/>
                <a:sym typeface="Calibri"/>
              </a:rPr>
              <a:t>Задействуется система откачки загрязнений с поверхности воды</a:t>
            </a:r>
            <a:r>
              <a:rPr lang="ru-RU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4829" y="1600200"/>
            <a:ext cx="5846744" cy="44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39;p9">
            <a:extLst>
              <a:ext uri="{FF2B5EF4-FFF2-40B4-BE49-F238E27FC236}">
                <a16:creationId xmlns:a16="http://schemas.microsoft.com/office/drawing/2014/main" id="{D5F99A65-1AC4-E6F6-DDD6-30AC2FB0C3C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1046" y="1600200"/>
            <a:ext cx="2905125" cy="44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8EEB7A5-010D-AAD4-5EF6-3CD40E8CBC85}"/>
              </a:ext>
            </a:extLst>
          </p:cNvPr>
          <p:cNvSpPr txBox="1">
            <a:spLocks/>
          </p:cNvSpPr>
          <p:nvPr/>
        </p:nvSpPr>
        <p:spPr>
          <a:xfrm>
            <a:off x="934948" y="395804"/>
            <a:ext cx="10366625" cy="808591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900" b="1" dirty="0"/>
              <a:t>Внешний вид робота-ограничителя и робота-сборщика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8EEB7A5-010D-AAD4-5EF6-3CD40E8CBC85}"/>
              </a:ext>
            </a:extLst>
          </p:cNvPr>
          <p:cNvSpPr txBox="1">
            <a:spLocks/>
          </p:cNvSpPr>
          <p:nvPr/>
        </p:nvSpPr>
        <p:spPr>
          <a:xfrm>
            <a:off x="4400764" y="406078"/>
            <a:ext cx="3390472" cy="808591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900" b="1" dirty="0"/>
              <a:t>Команда проекта</a:t>
            </a:r>
          </a:p>
        </p:txBody>
      </p:sp>
      <p:pic>
        <p:nvPicPr>
          <p:cNvPr id="4" name="Рисунок 3" descr="Изображение выглядит как человек, в помещении, Человеческое лицо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7E659284-992C-E13D-4CF7-08D8DCE66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400" y="1214669"/>
            <a:ext cx="2229161" cy="2753109"/>
          </a:xfrm>
          <a:prstGeom prst="rect">
            <a:avLst/>
          </a:prstGeom>
        </p:spPr>
      </p:pic>
      <p:pic>
        <p:nvPicPr>
          <p:cNvPr id="6" name="Рисунок 5" descr="Изображение выглядит как человек, одежда, Человеческое лицо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3F25A401-2857-F5E6-19BB-FC8AC83AF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9440" y="1287402"/>
            <a:ext cx="2078182" cy="2768138"/>
          </a:xfrm>
          <a:prstGeom prst="rect">
            <a:avLst/>
          </a:prstGeom>
        </p:spPr>
      </p:pic>
      <p:sp>
        <p:nvSpPr>
          <p:cNvPr id="9" name="Google Shape;107;p5">
            <a:extLst>
              <a:ext uri="{FF2B5EF4-FFF2-40B4-BE49-F238E27FC236}">
                <a16:creationId xmlns:a16="http://schemas.microsoft.com/office/drawing/2014/main" id="{AFB4D111-F6BC-AED6-EC3A-7E0D509D52F2}"/>
              </a:ext>
            </a:extLst>
          </p:cNvPr>
          <p:cNvSpPr/>
          <p:nvPr/>
        </p:nvSpPr>
        <p:spPr>
          <a:xfrm>
            <a:off x="1743020" y="4283967"/>
            <a:ext cx="326992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Михаил Городецкий</a:t>
            </a:r>
            <a:endParaRPr sz="2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7;p5">
            <a:extLst>
              <a:ext uri="{FF2B5EF4-FFF2-40B4-BE49-F238E27FC236}">
                <a16:creationId xmlns:a16="http://schemas.microsoft.com/office/drawing/2014/main" id="{814894D7-5FC4-2AAD-2398-FBF93838913B}"/>
              </a:ext>
            </a:extLst>
          </p:cNvPr>
          <p:cNvSpPr/>
          <p:nvPr/>
        </p:nvSpPr>
        <p:spPr>
          <a:xfrm>
            <a:off x="7294256" y="4283967"/>
            <a:ext cx="288855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600" dirty="0">
                <a:latin typeface="Calibri"/>
                <a:ea typeface="Calibri"/>
                <a:cs typeface="Calibri"/>
                <a:sym typeface="Calibri"/>
              </a:rPr>
              <a:t>Александр </a:t>
            </a:r>
            <a:r>
              <a:rPr lang="ru-RU" sz="2600" dirty="0" err="1">
                <a:latin typeface="Calibri"/>
                <a:ea typeface="Calibri"/>
                <a:cs typeface="Calibri"/>
                <a:sym typeface="Calibri"/>
              </a:rPr>
              <a:t>Гредин</a:t>
            </a:r>
            <a:endParaRPr sz="2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7;p5">
            <a:extLst>
              <a:ext uri="{FF2B5EF4-FFF2-40B4-BE49-F238E27FC236}">
                <a16:creationId xmlns:a16="http://schemas.microsoft.com/office/drawing/2014/main" id="{6FF125F2-AEBF-EF26-6600-19F06D161217}"/>
              </a:ext>
            </a:extLst>
          </p:cNvPr>
          <p:cNvSpPr/>
          <p:nvPr/>
        </p:nvSpPr>
        <p:spPr>
          <a:xfrm>
            <a:off x="522269" y="5004796"/>
            <a:ext cx="11147461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Кружок «</a:t>
            </a:r>
            <a:r>
              <a:rPr lang="ru-RU" sz="26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Аквароботы</a:t>
            </a:r>
            <a:r>
              <a:rPr lang="ru-RU" sz="2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» Центра робототехники при Президентском физико-математическом лицее № 239 г. Санкт-Петербурга</a:t>
            </a:r>
            <a:endParaRPr sz="2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93513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268</Words>
  <Application>Microsoft Office PowerPoint</Application>
  <PresentationFormat>Широкоэкранный</PresentationFormat>
  <Paragraphs>27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Чистое море с комплексом «Вихрь»</vt:lpstr>
      <vt:lpstr>Проблема</vt:lpstr>
      <vt:lpstr>Решение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Чистое море с комплексом «Вихрь»</dc:title>
  <dc:creator>Пользователь Windows</dc:creator>
  <cp:lastModifiedBy>Filippov</cp:lastModifiedBy>
  <cp:revision>6</cp:revision>
  <dcterms:created xsi:type="dcterms:W3CDTF">2023-05-25T08:54:21Z</dcterms:created>
  <dcterms:modified xsi:type="dcterms:W3CDTF">2023-06-01T20:12:46Z</dcterms:modified>
</cp:coreProperties>
</file>