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85" r:id="rId3"/>
    <p:sldId id="259" r:id="rId4"/>
    <p:sldId id="282" r:id="rId5"/>
    <p:sldId id="286" r:id="rId6"/>
    <p:sldId id="287" r:id="rId7"/>
    <p:sldId id="260" r:id="rId8"/>
    <p:sldId id="278" r:id="rId9"/>
    <p:sldId id="284" r:id="rId10"/>
    <p:sldId id="270" r:id="rId11"/>
    <p:sldId id="269" r:id="rId12"/>
    <p:sldId id="271" r:id="rId13"/>
    <p:sldId id="272" r:id="rId14"/>
    <p:sldId id="273" r:id="rId15"/>
    <p:sldId id="280" r:id="rId16"/>
    <p:sldId id="281" r:id="rId17"/>
    <p:sldId id="275" r:id="rId18"/>
    <p:sldId id="277" r:id="rId19"/>
  </p:sldIdLst>
  <p:sldSz cx="9144000" cy="5143500" type="screen16x9"/>
  <p:notesSz cx="6858000" cy="9144000"/>
  <p:embeddedFontLst>
    <p:embeddedFont>
      <p:font typeface="Lato" panose="020B0604020202020204" charset="0"/>
      <p:regular r:id="rId21"/>
      <p:bold r:id="rId22"/>
      <p:italic r:id="rId23"/>
      <p:boldItalic r:id="rId24"/>
    </p:embeddedFont>
    <p:embeddedFont>
      <p:font typeface="Montserrat" panose="020B0604020202020204" charset="-52"/>
      <p:regular r:id="rId25"/>
      <p:bold r:id="rId26"/>
      <p:italic r:id="rId27"/>
      <p:boldItalic r:id="rId28"/>
    </p:embeddedFont>
    <p:embeddedFont>
      <p:font typeface="Open Sans" panose="020B0604020202020204" charset="0"/>
      <p:regular r:id="rId29"/>
      <p:bold r:id="rId30"/>
      <p:italic r:id="rId31"/>
      <p:boldItalic r:id="rId32"/>
    </p:embeddedFont>
    <p:embeddedFont>
      <p:font typeface="Economica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67" y="10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heme" Target="theme/them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51984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033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dd96a29b6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1dd96a29b6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9235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1f4cbfa94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1f4cbfa94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6317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1f8cfc5336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1f8cfc5336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7345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11223f23b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11223f23b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6792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1f8cfc5336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1f8cfc5336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6547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11223f23b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11223f23b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7658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117176717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1171767178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2160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1171767178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1171767178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8411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11252762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11252762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5566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Arduino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0%B0%D0%BB%D1%8B%D0%B5_%D1%81%D0%BF%D1%83%D1%82%D0%BD%D0%B8%D0%BA%D0%B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ru.wikipedia.org/wiki/%D0%98%D0%A1%D0%97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2272050" y="623850"/>
            <a:ext cx="4599900" cy="194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latin typeface="Times New Roman"/>
                <a:ea typeface="Times New Roman"/>
                <a:cs typeface="Times New Roman"/>
                <a:sym typeface="Times New Roman"/>
              </a:rPr>
              <a:t>Спутник INTROSAT</a:t>
            </a:r>
            <a:endParaRPr sz="5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2836650" y="2834075"/>
            <a:ext cx="3470700" cy="17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Times New Roman"/>
                <a:ea typeface="Times New Roman"/>
                <a:cs typeface="Times New Roman"/>
                <a:sym typeface="Times New Roman"/>
              </a:rPr>
              <a:t>Выполнил: Орленко Николай</a:t>
            </a: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Times New Roman"/>
                <a:ea typeface="Times New Roman"/>
                <a:cs typeface="Times New Roman"/>
                <a:sym typeface="Times New Roman"/>
              </a:rPr>
              <a:t>Научный руководитель: </a:t>
            </a:r>
            <a:endParaRPr lang="ru-RU"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Times New Roman"/>
                <a:ea typeface="Times New Roman"/>
                <a:cs typeface="Times New Roman"/>
                <a:sym typeface="Times New Roman"/>
              </a:rPr>
              <a:t>Тукова Наджеда Борисовна</a:t>
            </a: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Times New Roman"/>
                <a:ea typeface="Times New Roman"/>
                <a:cs typeface="Times New Roman"/>
                <a:sym typeface="Times New Roman"/>
              </a:rPr>
              <a:t>Еделев </a:t>
            </a:r>
            <a:r>
              <a:rPr lang="ru-RU" sz="1400" dirty="0">
                <a:latin typeface="Times New Roman"/>
                <a:ea typeface="Times New Roman"/>
                <a:cs typeface="Times New Roman"/>
                <a:sym typeface="Times New Roman"/>
              </a:rPr>
              <a:t>Андрей Юрьевич</a:t>
            </a: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/>
          <p:nvPr/>
        </p:nvSpPr>
        <p:spPr>
          <a:xfrm>
            <a:off x="2609250" y="164325"/>
            <a:ext cx="39255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Times New Roman"/>
                <a:ea typeface="Times New Roman"/>
                <a:cs typeface="Times New Roman"/>
                <a:sym typeface="Times New Roman"/>
              </a:rPr>
              <a:t>Ввод-вывод данных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3" name="Google Shape;16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2350" y="3249825"/>
            <a:ext cx="2140750" cy="1605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9850" y="1442963"/>
            <a:ext cx="2475150" cy="17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 txBox="1"/>
          <p:nvPr/>
        </p:nvSpPr>
        <p:spPr>
          <a:xfrm>
            <a:off x="1396500" y="981263"/>
            <a:ext cx="1695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Times New Roman"/>
                <a:ea typeface="Times New Roman"/>
                <a:cs typeface="Times New Roman"/>
                <a:sym typeface="Times New Roman"/>
              </a:rPr>
              <a:t>Micro-usb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" name="Google Shape;166;p27"/>
          <p:cNvSpPr txBox="1"/>
          <p:nvPr/>
        </p:nvSpPr>
        <p:spPr>
          <a:xfrm>
            <a:off x="6072213" y="981275"/>
            <a:ext cx="1695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Times New Roman"/>
                <a:ea typeface="Times New Roman"/>
                <a:cs typeface="Times New Roman"/>
                <a:sym typeface="Times New Roman"/>
              </a:rPr>
              <a:t>Bluetooth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7" name="Google Shape;167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07500" y="1656788"/>
            <a:ext cx="3025026" cy="239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>
            <a:spLocks noGrp="1"/>
          </p:cNvSpPr>
          <p:nvPr>
            <p:ph type="title"/>
          </p:nvPr>
        </p:nvSpPr>
        <p:spPr>
          <a:xfrm>
            <a:off x="3370800" y="139025"/>
            <a:ext cx="2402400" cy="61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200" dirty="0">
                <a:latin typeface="Times New Roman"/>
                <a:ea typeface="Times New Roman"/>
                <a:cs typeface="Times New Roman"/>
                <a:sym typeface="Times New Roman"/>
              </a:rPr>
              <a:t>Arduino IDE</a:t>
            </a:r>
            <a:endParaRPr sz="3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26"/>
          <p:cNvSpPr txBox="1">
            <a:spLocks noGrp="1"/>
          </p:cNvSpPr>
          <p:nvPr>
            <p:ph type="body" idx="1"/>
          </p:nvPr>
        </p:nvSpPr>
        <p:spPr>
          <a:xfrm>
            <a:off x="145875" y="1132900"/>
            <a:ext cx="4857600" cy="36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800" b="1" dirty="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Arduino IDE</a:t>
            </a:r>
            <a:r>
              <a:rPr lang="en" sz="2800" dirty="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— интегрированная среда разработки, предназначенная для создания и загрузки программ на </a:t>
            </a:r>
            <a:r>
              <a:rPr lang="en" sz="2800" dirty="0">
                <a:highlight>
                  <a:schemeClr val="lt1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Arduino</a:t>
            </a:r>
            <a:r>
              <a:rPr lang="en" sz="2800" dirty="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-совместимые платы </a:t>
            </a:r>
            <a:endParaRPr sz="2800" dirty="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7" name="Google Shape;15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6625" y="1132888"/>
            <a:ext cx="3984525" cy="2877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/>
          <p:nvPr/>
        </p:nvSpPr>
        <p:spPr>
          <a:xfrm>
            <a:off x="3564750" y="128600"/>
            <a:ext cx="20145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Times New Roman"/>
                <a:ea typeface="Times New Roman"/>
                <a:cs typeface="Times New Roman"/>
                <a:sym typeface="Times New Roman"/>
              </a:rPr>
              <a:t>Скетч №1</a:t>
            </a:r>
            <a:endParaRPr sz="3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3" name="Google Shape;17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58100"/>
            <a:ext cx="4620800" cy="304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3200" y="996037"/>
            <a:ext cx="4218400" cy="315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9"/>
          <p:cNvSpPr txBox="1"/>
          <p:nvPr/>
        </p:nvSpPr>
        <p:spPr>
          <a:xfrm>
            <a:off x="3750380" y="111282"/>
            <a:ext cx="20145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Times New Roman"/>
                <a:ea typeface="Times New Roman"/>
                <a:cs typeface="Times New Roman"/>
                <a:sym typeface="Times New Roman"/>
              </a:rPr>
              <a:t>Скетч №2</a:t>
            </a:r>
            <a:endParaRPr sz="3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0" name="Google Shape;18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350" y="1100138"/>
            <a:ext cx="4438650" cy="294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153725"/>
            <a:ext cx="4574575" cy="283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0"/>
          <p:cNvSpPr txBox="1"/>
          <p:nvPr/>
        </p:nvSpPr>
        <p:spPr>
          <a:xfrm>
            <a:off x="3564750" y="128600"/>
            <a:ext cx="20145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Times New Roman"/>
                <a:ea typeface="Times New Roman"/>
                <a:cs typeface="Times New Roman"/>
                <a:sym typeface="Times New Roman"/>
              </a:rPr>
              <a:t>Скетч №3</a:t>
            </a:r>
            <a:endParaRPr sz="3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7" name="Google Shape;18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90650"/>
            <a:ext cx="4552250" cy="205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8450" y="1390652"/>
            <a:ext cx="4595550" cy="27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C0C739-B978-4A4F-8A30-4FE751213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9877" y="53798"/>
            <a:ext cx="3857350" cy="83130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Ориентация по свету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DF25555-2BB7-4AFF-8191-BFAF1BC675E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236" y="1046269"/>
            <a:ext cx="2318809" cy="341735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9770A34-AEC8-412C-87DB-D29443EDC2D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955" y="1053144"/>
            <a:ext cx="2318809" cy="34173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BA302CC-848E-42EC-9693-9E964287F4A5}"/>
              </a:ext>
            </a:extLst>
          </p:cNvPr>
          <p:cNvSpPr txBox="1"/>
          <p:nvPr/>
        </p:nvSpPr>
        <p:spPr>
          <a:xfrm>
            <a:off x="1376743" y="4515033"/>
            <a:ext cx="27262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Начальное положение</a:t>
            </a:r>
            <a:endParaRPr lang="ru-RU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6978980-D0A0-4DD1-91B2-4D4C217F4372}"/>
              </a:ext>
            </a:extLst>
          </p:cNvPr>
          <p:cNvSpPr txBox="1"/>
          <p:nvPr/>
        </p:nvSpPr>
        <p:spPr>
          <a:xfrm>
            <a:off x="5260710" y="4521807"/>
            <a:ext cx="25072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Конечное положение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32008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CEB8BE5-3F3B-473B-AB01-0C527FF565A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122" y="967672"/>
            <a:ext cx="1537091" cy="3231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ADB2F21-7154-47FD-8917-633E63B8120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007" y="967672"/>
            <a:ext cx="1611598" cy="323146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6199948-88CC-467D-B94D-54FBCE565F36}"/>
              </a:ext>
            </a:extLst>
          </p:cNvPr>
          <p:cNvSpPr txBox="1"/>
          <p:nvPr/>
        </p:nvSpPr>
        <p:spPr>
          <a:xfrm>
            <a:off x="2807660" y="4366772"/>
            <a:ext cx="26960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поверхности земли</a:t>
            </a:r>
            <a:endParaRPr lang="ru-RU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8CFB459-0AEA-4232-A1AC-88A7A947E0E4}"/>
              </a:ext>
            </a:extLst>
          </p:cNvPr>
          <p:cNvSpPr txBox="1"/>
          <p:nvPr/>
        </p:nvSpPr>
        <p:spPr>
          <a:xfrm>
            <a:off x="5429894" y="4366772"/>
            <a:ext cx="36258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10м над поверхностью земли</a:t>
            </a:r>
            <a:endParaRPr lang="ru-RU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DDF7CBF-671E-40D1-9490-C0F4658C40A4}"/>
              </a:ext>
            </a:extLst>
          </p:cNvPr>
          <p:cNvSpPr txBox="1"/>
          <p:nvPr/>
        </p:nvSpPr>
        <p:spPr>
          <a:xfrm>
            <a:off x="2514600" y="215258"/>
            <a:ext cx="4114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Пробный подъем</a:t>
            </a:r>
            <a:endParaRPr lang="ru-RU" sz="32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C41AEF2-AE28-40A5-BF3A-77B5596FEE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872" y="967673"/>
            <a:ext cx="1704515" cy="283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796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2"/>
          <p:cNvSpPr txBox="1">
            <a:spLocks noGrp="1"/>
          </p:cNvSpPr>
          <p:nvPr>
            <p:ph type="title"/>
          </p:nvPr>
        </p:nvSpPr>
        <p:spPr>
          <a:xfrm>
            <a:off x="3735556" y="78118"/>
            <a:ext cx="1401953" cy="5578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Times New Roman"/>
                <a:ea typeface="Times New Roman"/>
                <a:cs typeface="Times New Roman"/>
                <a:sym typeface="Times New Roman"/>
              </a:rPr>
              <a:t>Итоги </a:t>
            </a:r>
            <a:endParaRPr sz="3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" name="Google Shape;200;p32"/>
          <p:cNvSpPr txBox="1">
            <a:spLocks noGrp="1"/>
          </p:cNvSpPr>
          <p:nvPr>
            <p:ph type="body" idx="1"/>
          </p:nvPr>
        </p:nvSpPr>
        <p:spPr>
          <a:xfrm>
            <a:off x="176233" y="635945"/>
            <a:ext cx="8520600" cy="42340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11430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Собран спутник, способный ориентироваться при подъеме, собирать данные и передавать для дальнейшего анализа через Bluetooth. В результате выполнения работы:</a:t>
            </a:r>
            <a:endParaRPr lang="ru-RU" sz="64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6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Была изучена теория по </a:t>
            </a:r>
            <a:r>
              <a:rPr lang="ru-RU" sz="6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спутникостроению</a:t>
            </a:r>
            <a:r>
              <a:rPr lang="ru-RU" sz="6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программированию</a:t>
            </a:r>
          </a:p>
          <a:p>
            <a:pPr marL="114300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6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Освоены нужные программы для написания скетчей</a:t>
            </a:r>
          </a:p>
          <a:p>
            <a:pPr marL="114300" indent="0" rtl="0" fontAlgn="base">
              <a:spcBef>
                <a:spcPts val="0"/>
              </a:spcBef>
              <a:spcAft>
                <a:spcPts val="0"/>
              </a:spcAft>
              <a:buNone/>
            </a:pPr>
            <a:endParaRPr lang="ru-RU" sz="64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Написаны скетчи для работы с моделью; </a:t>
            </a:r>
          </a:p>
          <a:p>
            <a:pPr marL="114300" indent="0" rtl="0" fontAlgn="base">
              <a:spcBef>
                <a:spcPts val="0"/>
              </a:spcBef>
              <a:spcAft>
                <a:spcPts val="0"/>
              </a:spcAft>
              <a:buNone/>
            </a:pPr>
            <a:endParaRPr lang="ru-RU" sz="64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fontAlgn="base">
              <a:buNone/>
            </a:pPr>
            <a:r>
              <a:rPr lang="ru-RU" sz="6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6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Сконструирован спутник типа </a:t>
            </a:r>
            <a:r>
              <a:rPr lang="ru-RU" sz="6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CubeSat</a:t>
            </a:r>
            <a:r>
              <a:rPr lang="ru-RU" sz="6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14300" indent="0" rtl="0" fontAlgn="base">
              <a:spcBef>
                <a:spcPts val="0"/>
              </a:spcBef>
              <a:spcAft>
                <a:spcPts val="0"/>
              </a:spcAft>
              <a:buNone/>
            </a:pPr>
            <a:endParaRPr lang="ru-RU" sz="64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6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испытания по ориентации спутника по свету</a:t>
            </a:r>
            <a:endParaRPr lang="ru-RU" sz="64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6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 пробный подъем прототипа для подтверждения работоспособности всех систем модели спутника</a:t>
            </a:r>
          </a:p>
          <a:p>
            <a:pPr marL="114300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dirty="0">
                <a:effectLst/>
              </a:rPr>
              <a:t/>
            </a:r>
            <a:br>
              <a:rPr lang="ru-RU" sz="2000" b="0" dirty="0">
                <a:effectLst/>
              </a:rPr>
            </a:br>
            <a:endParaRPr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4"/>
          <p:cNvSpPr txBox="1">
            <a:spLocks noGrp="1"/>
          </p:cNvSpPr>
          <p:nvPr>
            <p:ph type="title"/>
          </p:nvPr>
        </p:nvSpPr>
        <p:spPr>
          <a:xfrm>
            <a:off x="1415700" y="1728750"/>
            <a:ext cx="6312600" cy="8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580" b="1">
                <a:latin typeface="Times New Roman"/>
                <a:ea typeface="Times New Roman"/>
                <a:cs typeface="Times New Roman"/>
                <a:sym typeface="Times New Roman"/>
              </a:rPr>
              <a:t>Спасибо за внимание</a:t>
            </a:r>
            <a:endParaRPr sz="458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/>
              <a:t>Цель и задачи проекта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ru-RU" sz="1900" b="1" dirty="0"/>
              <a:t>Цель проекта</a:t>
            </a:r>
            <a:r>
              <a:rPr lang="ru-RU" sz="1900" dirty="0"/>
              <a:t>: создание и разработка рабочей модели спутника на базе конструктора </a:t>
            </a:r>
            <a:r>
              <a:rPr lang="ru-RU" sz="1900" dirty="0" err="1" smtClean="0"/>
              <a:t>Introsat</a:t>
            </a:r>
            <a:r>
              <a:rPr lang="en-US" sz="1900" dirty="0"/>
              <a:t>.</a:t>
            </a:r>
            <a:r>
              <a:rPr lang="ru-RU" sz="1900" dirty="0"/>
              <a:t/>
            </a:r>
            <a:br>
              <a:rPr lang="ru-RU" sz="1900" dirty="0"/>
            </a:br>
            <a:r>
              <a:rPr lang="ru-RU" sz="1900" b="1" dirty="0"/>
              <a:t>Задачи:</a:t>
            </a:r>
            <a:endParaRPr lang="ru-RU" sz="1900" dirty="0"/>
          </a:p>
          <a:p>
            <a:pPr marL="114300" indent="0">
              <a:buNone/>
            </a:pPr>
            <a:r>
              <a:rPr lang="ru-RU" sz="1900" b="1" dirty="0"/>
              <a:t>1.</a:t>
            </a:r>
            <a:r>
              <a:rPr lang="ru-RU" sz="1900" dirty="0"/>
              <a:t> Ознакомление с физическими принципами работы спутников </a:t>
            </a:r>
            <a:endParaRPr lang="ru-RU" sz="1900" dirty="0"/>
          </a:p>
          <a:p>
            <a:pPr marL="114300" indent="0">
              <a:buNone/>
            </a:pPr>
            <a:r>
              <a:rPr lang="ru-RU" sz="1900" b="1" dirty="0"/>
              <a:t>2. </a:t>
            </a:r>
            <a:r>
              <a:rPr lang="ru-RU" sz="1900" dirty="0"/>
              <a:t>Освоение принципов программирования ЛА, в частности, таких как </a:t>
            </a:r>
            <a:r>
              <a:rPr lang="ru-RU" sz="1900" dirty="0" err="1"/>
              <a:t>ArduinoIDE</a:t>
            </a:r>
            <a:r>
              <a:rPr lang="ru-RU" sz="1900" dirty="0"/>
              <a:t>, STM32CubeProgrammer</a:t>
            </a:r>
            <a:endParaRPr lang="ru-RU" sz="1900" dirty="0"/>
          </a:p>
          <a:p>
            <a:pPr marL="114300" indent="0">
              <a:buNone/>
            </a:pPr>
            <a:r>
              <a:rPr lang="ru-RU" sz="1900" b="1" dirty="0"/>
              <a:t>3.</a:t>
            </a:r>
            <a:r>
              <a:rPr lang="ru-RU" sz="1900" dirty="0"/>
              <a:t> Создание рабочей модели спутника с дальнейшей подготовкой </a:t>
            </a:r>
            <a:r>
              <a:rPr lang="ru-RU" sz="1900" dirty="0" smtClean="0"/>
              <a:t>и запуском </a:t>
            </a:r>
            <a:r>
              <a:rPr lang="ru-RU" sz="1900" dirty="0"/>
              <a:t>на высоту до 30 км</a:t>
            </a:r>
            <a:endParaRPr lang="ru-RU" sz="1900" dirty="0"/>
          </a:p>
          <a:p>
            <a:pPr marL="114300" indent="0">
              <a:buNone/>
            </a:pPr>
            <a:r>
              <a:rPr lang="ru-RU" sz="1900" b="1" dirty="0"/>
              <a:t>4.</a:t>
            </a:r>
            <a:r>
              <a:rPr lang="ru-RU" sz="1900" dirty="0"/>
              <a:t> Получение данных с датчиков (шум, давление) в ходе подъема КА</a:t>
            </a:r>
            <a:endParaRPr lang="ru-RU" sz="1900" dirty="0"/>
          </a:p>
          <a:p>
            <a:pPr marL="114300" indent="0">
              <a:buNone/>
            </a:pPr>
            <a:r>
              <a:rPr lang="ru-RU" sz="1900" b="1" dirty="0" smtClean="0"/>
              <a:t>5</a:t>
            </a:r>
            <a:r>
              <a:rPr lang="ru-RU" sz="1900" b="1" dirty="0"/>
              <a:t>.</a:t>
            </a:r>
            <a:r>
              <a:rPr lang="ru-RU" sz="1900" dirty="0"/>
              <a:t> Анализ полученной информации</a:t>
            </a:r>
            <a:r>
              <a:rPr lang="ru-RU" dirty="0"/>
              <a:t>.</a:t>
            </a:r>
            <a:endParaRPr lang="ru-RU" dirty="0"/>
          </a:p>
          <a:p>
            <a:pPr marL="11430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2262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/>
        </p:nvSpPr>
        <p:spPr>
          <a:xfrm>
            <a:off x="3259200" y="53750"/>
            <a:ext cx="2625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CubeSat</a:t>
            </a:r>
            <a:endParaRPr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438950" y="1436138"/>
            <a:ext cx="3663000" cy="2770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i="1">
                <a:solidFill>
                  <a:schemeClr val="dk1"/>
                </a:solidFill>
                <a:highlight>
                  <a:schemeClr val="lt1"/>
                </a:highlight>
              </a:rPr>
              <a:t>CubeSat</a:t>
            </a:r>
            <a:r>
              <a:rPr lang="en" sz="2800">
                <a:solidFill>
                  <a:schemeClr val="dk1"/>
                </a:solidFill>
                <a:highlight>
                  <a:schemeClr val="lt1"/>
                </a:highlight>
              </a:rPr>
              <a:t> — формат </a:t>
            </a:r>
            <a:r>
              <a:rPr lang="en" sz="2800">
                <a:solidFill>
                  <a:schemeClr val="dk1"/>
                </a:solidFill>
                <a:highlight>
                  <a:schemeClr val="lt1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малых (сверхмалых)</a:t>
            </a:r>
            <a:r>
              <a:rPr lang="en" sz="2800">
                <a:solidFill>
                  <a:schemeClr val="dk1"/>
                </a:solidFill>
                <a:highlight>
                  <a:schemeClr val="lt1"/>
                </a:highlight>
              </a:rPr>
              <a:t> </a:t>
            </a:r>
            <a:r>
              <a:rPr lang="en" sz="2800">
                <a:solidFill>
                  <a:schemeClr val="dk1"/>
                </a:solidFill>
                <a:highlight>
                  <a:schemeClr val="lt1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искусственных спутников Земли</a:t>
            </a:r>
            <a:r>
              <a:rPr lang="en" sz="2800">
                <a:solidFill>
                  <a:schemeClr val="dk1"/>
                </a:solidFill>
                <a:highlight>
                  <a:schemeClr val="lt1"/>
                </a:highlight>
              </a:rPr>
              <a:t> для исследования космоса.</a:t>
            </a:r>
            <a:endParaRPr sz="2800">
              <a:solidFill>
                <a:schemeClr val="dk1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3322500" y="82900"/>
            <a:ext cx="2499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latin typeface="Times New Roman"/>
                <a:ea typeface="Times New Roman"/>
                <a:cs typeface="Times New Roman"/>
                <a:sym typeface="Times New Roman"/>
              </a:rPr>
              <a:t>CubeSat</a:t>
            </a:r>
            <a:endParaRPr sz="32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8D1C316C-456D-46C0-A11E-3B231EB1C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36138"/>
            <a:ext cx="4047154" cy="286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3BFF2E6D-1C3D-442C-9000-5FD65AF7D51D}"/>
              </a:ext>
            </a:extLst>
          </p:cNvPr>
          <p:cNvSpPr/>
          <p:nvPr/>
        </p:nvSpPr>
        <p:spPr>
          <a:xfrm>
            <a:off x="2810933" y="332301"/>
            <a:ext cx="3522133" cy="78570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системы КА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2FBD668C-0296-4D22-9C60-699B0BC51801}"/>
              </a:ext>
            </a:extLst>
          </p:cNvPr>
          <p:cNvSpPr/>
          <p:nvPr/>
        </p:nvSpPr>
        <p:spPr>
          <a:xfrm>
            <a:off x="409787" y="1730588"/>
            <a:ext cx="3003974" cy="57234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управления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F2C2F42B-E870-4A43-BC50-10CF1B6DEAEB}"/>
              </a:ext>
            </a:extLst>
          </p:cNvPr>
          <p:cNvSpPr/>
          <p:nvPr/>
        </p:nvSpPr>
        <p:spPr>
          <a:xfrm>
            <a:off x="1073572" y="2724577"/>
            <a:ext cx="3200400" cy="57234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ориентирования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141D2E29-94A1-42B4-9361-2B0F97CE1A0A}"/>
              </a:ext>
            </a:extLst>
          </p:cNvPr>
          <p:cNvSpPr/>
          <p:nvPr/>
        </p:nvSpPr>
        <p:spPr>
          <a:xfrm>
            <a:off x="5730239" y="1730588"/>
            <a:ext cx="3003974" cy="57234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электропитания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07FEABD1-6BA9-4C62-88D4-66BA3730A51A}"/>
              </a:ext>
            </a:extLst>
          </p:cNvPr>
          <p:cNvSpPr/>
          <p:nvPr/>
        </p:nvSpPr>
        <p:spPr>
          <a:xfrm>
            <a:off x="4870029" y="2724577"/>
            <a:ext cx="3200400" cy="57234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телеметрии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xmlns="" id="{3321E57D-7851-4DC7-AB0F-FAD813E90A57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1911773" y="1118007"/>
            <a:ext cx="2660227" cy="575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8CE47E0A-D1DB-47E6-9DA7-5CFAD0CD8DB9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3610187" y="1118007"/>
            <a:ext cx="961813" cy="1566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xmlns="" id="{A84218CB-9001-4320-95C6-339DA1ABE39E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4572000" y="1118007"/>
            <a:ext cx="899159" cy="1566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xmlns="" id="{0EA3F0BF-FCBD-4C5B-99F1-54668FF27001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4572000" y="1118007"/>
            <a:ext cx="2660226" cy="575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20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589" y="0"/>
            <a:ext cx="8520600" cy="831300"/>
          </a:xfrm>
        </p:spPr>
        <p:txBody>
          <a:bodyPr/>
          <a:lstStyle/>
          <a:p>
            <a:pPr algn="ctr"/>
            <a:r>
              <a:rPr lang="ru-RU" dirty="0" smtClean="0"/>
              <a:t>Корпус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3474" y="4474979"/>
            <a:ext cx="8520600" cy="423517"/>
          </a:xfrm>
        </p:spPr>
        <p:txBody>
          <a:bodyPr>
            <a:normAutofit fontScale="25000" lnSpcReduction="20000"/>
          </a:bodyPr>
          <a:lstStyle/>
          <a:p>
            <a:pPr marL="114300" indent="0" algn="ctr">
              <a:buNone/>
            </a:pPr>
            <a:r>
              <a:rPr lang="en-US" sz="7200" dirty="0"/>
              <a:t> 3D </a:t>
            </a:r>
            <a:r>
              <a:rPr lang="ru-RU" sz="7200" dirty="0"/>
              <a:t>модель корпуса модели</a:t>
            </a:r>
            <a:endParaRPr lang="ru-RU" sz="7200" dirty="0"/>
          </a:p>
          <a:p>
            <a:pPr marL="11430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https://lh6.googleusercontent.com/13-GmmHMIdM52rnsKRe2eB1UJYEJyrAHx3jZnhYIN_ztIWWczBSt6c8KwFhIDufuegUd3TBijcpP27BK2isMfnUlzpk88htOwdyFdIbv2_4bM8nyk3VnbOivRUME7USzpSeNfJOES3z9k2Y9R3w=s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812" y="684914"/>
            <a:ext cx="4152153" cy="379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186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Основные системы модели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/>
              <a:t>Штатная конструкция спутника предполагает наличие следующих систем:</a:t>
            </a:r>
            <a:endParaRPr lang="ru-RU" sz="1600" dirty="0"/>
          </a:p>
          <a:p>
            <a:pPr fontAlgn="base"/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Система управления</a:t>
            </a:r>
          </a:p>
          <a:p>
            <a:r>
              <a:rPr lang="ru-RU" sz="1600" dirty="0"/>
              <a:t> </a:t>
            </a:r>
            <a:endParaRPr lang="ru-RU" sz="1600" dirty="0"/>
          </a:p>
          <a:p>
            <a:pPr fontAlgn="base"/>
            <a:r>
              <a:rPr lang="ru-RU" sz="1600" dirty="0"/>
              <a:t>Система стабилизации и ориентирования</a:t>
            </a:r>
          </a:p>
          <a:p>
            <a:pPr fontAlgn="base"/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Система электропитания</a:t>
            </a:r>
          </a:p>
          <a:p>
            <a:pPr fontAlgn="base"/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Система телеметрии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7737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/>
        </p:nvSpPr>
        <p:spPr>
          <a:xfrm>
            <a:off x="2224950" y="160880"/>
            <a:ext cx="4694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</a:t>
            </a:r>
            <a:r>
              <a:rPr lang="ru-RU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мпоненты</a:t>
            </a:r>
            <a:endParaRPr sz="32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-654375" y="0"/>
            <a:ext cx="3572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1163925" y="4188825"/>
            <a:ext cx="1403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385325" y="4082700"/>
            <a:ext cx="2343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6875625" y="4188825"/>
            <a:ext cx="1487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7"/>
          <p:cNvSpPr txBox="1"/>
          <p:nvPr/>
        </p:nvSpPr>
        <p:spPr>
          <a:xfrm>
            <a:off x="152400" y="1524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6ABCB4E-6592-4AAE-A0FB-DAF22E9EE17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9" y="1590621"/>
            <a:ext cx="2808319" cy="2019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D7E2F9E-51CD-4F4B-8E64-982B3963B4AC}"/>
              </a:ext>
            </a:extLst>
          </p:cNvPr>
          <p:cNvSpPr txBox="1"/>
          <p:nvPr/>
        </p:nvSpPr>
        <p:spPr>
          <a:xfrm>
            <a:off x="488698" y="3682440"/>
            <a:ext cx="18879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Плата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Arduino UNO</a:t>
            </a:r>
            <a:endParaRPr lang="ru-RU" sz="20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23C0EAD-5822-47D3-8559-E5C82C8B08F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987" y="1619254"/>
            <a:ext cx="2690295" cy="196225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C7FBE15-3D88-4585-BBA4-00D145DC348E}"/>
              </a:ext>
            </a:extLst>
          </p:cNvPr>
          <p:cNvSpPr txBox="1"/>
          <p:nvPr/>
        </p:nvSpPr>
        <p:spPr>
          <a:xfrm>
            <a:off x="6850436" y="3788715"/>
            <a:ext cx="13473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Маховик</a:t>
            </a:r>
            <a:endParaRPr lang="ru-RU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9B4B9CC-F895-4A83-8411-485B96A5E19D}"/>
              </a:ext>
            </a:extLst>
          </p:cNvPr>
          <p:cNvSpPr txBox="1"/>
          <p:nvPr/>
        </p:nvSpPr>
        <p:spPr>
          <a:xfrm>
            <a:off x="3242552" y="3990414"/>
            <a:ext cx="22623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</a:rPr>
              <a:t>Аккумулятор и модуль питания</a:t>
            </a:r>
            <a:endParaRPr lang="ru-RU" sz="2000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A092F651-8321-444A-9802-AD0FA792D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309" y="991797"/>
            <a:ext cx="2166087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21B3E10-4EAA-4D3D-9DB2-19880EE43762}"/>
              </a:ext>
            </a:extLst>
          </p:cNvPr>
          <p:cNvSpPr txBox="1"/>
          <p:nvPr/>
        </p:nvSpPr>
        <p:spPr>
          <a:xfrm>
            <a:off x="5005495" y="3554629"/>
            <a:ext cx="33121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Датчик угловой скорости</a:t>
            </a:r>
            <a:endParaRPr lang="ru-RU" sz="20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D61A4FF-31CC-4F25-9EDC-A1E4DA8CE96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88442" y="1101705"/>
            <a:ext cx="2702562" cy="21120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B625BB4-00B8-44F4-886B-CDE57195EDDC}"/>
              </a:ext>
            </a:extLst>
          </p:cNvPr>
          <p:cNvSpPr txBox="1"/>
          <p:nvPr/>
        </p:nvSpPr>
        <p:spPr>
          <a:xfrm>
            <a:off x="3244426" y="54187"/>
            <a:ext cx="2655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Датчики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C400513-A03D-4C08-8FB2-DA5812BBE802}"/>
              </a:ext>
            </a:extLst>
          </p:cNvPr>
          <p:cNvSpPr txBox="1"/>
          <p:nvPr/>
        </p:nvSpPr>
        <p:spPr>
          <a:xfrm>
            <a:off x="1197972" y="3554629"/>
            <a:ext cx="27736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Датчик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освещенности</a:t>
            </a:r>
            <a:endParaRPr lang="ru-RU" sz="2000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4E499E88-4196-4440-8FE7-377E3D5C9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362" y="1101705"/>
            <a:ext cx="2775196" cy="199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950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FB1A63E-E231-4695-8853-86D312343F9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01709" y="1106314"/>
            <a:ext cx="1683173" cy="157141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21B3E10-4EAA-4D3D-9DB2-19880EE43762}"/>
              </a:ext>
            </a:extLst>
          </p:cNvPr>
          <p:cNvSpPr txBox="1"/>
          <p:nvPr/>
        </p:nvSpPr>
        <p:spPr>
          <a:xfrm>
            <a:off x="1303869" y="3155005"/>
            <a:ext cx="27736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Датчик температуры</a:t>
            </a:r>
            <a:endParaRPr lang="ru-RU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693D97A-41FD-4BE5-B4EA-808007D1F200}"/>
              </a:ext>
            </a:extLst>
          </p:cNvPr>
          <p:cNvPicPr/>
          <p:nvPr/>
        </p:nvPicPr>
        <p:blipFill>
          <a:blip r:embed="rId3"/>
          <a:srcRect/>
          <a:stretch/>
        </p:blipFill>
        <p:spPr>
          <a:xfrm>
            <a:off x="4907280" y="899485"/>
            <a:ext cx="2644986" cy="23480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2AE7674-E561-4180-8A6A-C20958C35408}"/>
              </a:ext>
            </a:extLst>
          </p:cNvPr>
          <p:cNvSpPr txBox="1"/>
          <p:nvPr/>
        </p:nvSpPr>
        <p:spPr>
          <a:xfrm>
            <a:off x="5499948" y="3185243"/>
            <a:ext cx="19710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атчик шума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53735398"/>
      </p:ext>
    </p:extLst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166</Words>
  <Application>Microsoft Office PowerPoint</Application>
  <PresentationFormat>Экран (16:9)</PresentationFormat>
  <Paragraphs>68</Paragraphs>
  <Slides>18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Lato</vt:lpstr>
      <vt:lpstr>Montserrat</vt:lpstr>
      <vt:lpstr>Times New Roman</vt:lpstr>
      <vt:lpstr>Open Sans</vt:lpstr>
      <vt:lpstr>Economica</vt:lpstr>
      <vt:lpstr>Luxe</vt:lpstr>
      <vt:lpstr>Спутник INTROSAT</vt:lpstr>
      <vt:lpstr>Цель и задачи проекта</vt:lpstr>
      <vt:lpstr>Презентация PowerPoint</vt:lpstr>
      <vt:lpstr>Презентация PowerPoint</vt:lpstr>
      <vt:lpstr>Корпус </vt:lpstr>
      <vt:lpstr>Основные системы модели </vt:lpstr>
      <vt:lpstr>Презентация PowerPoint</vt:lpstr>
      <vt:lpstr>Презентация PowerPoint</vt:lpstr>
      <vt:lpstr>Презентация PowerPoint</vt:lpstr>
      <vt:lpstr>Презентация PowerPoint</vt:lpstr>
      <vt:lpstr>Arduino IDE</vt:lpstr>
      <vt:lpstr>Презентация PowerPoint</vt:lpstr>
      <vt:lpstr>Презентация PowerPoint</vt:lpstr>
      <vt:lpstr>Презентация PowerPoint</vt:lpstr>
      <vt:lpstr>Ориентация по свету</vt:lpstr>
      <vt:lpstr>Презентация PowerPoint</vt:lpstr>
      <vt:lpstr>Итоги 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Спутник INTROSAT</dc:title>
  <dc:creator>edu</dc:creator>
  <cp:lastModifiedBy>edu</cp:lastModifiedBy>
  <cp:revision>13</cp:revision>
  <dcterms:modified xsi:type="dcterms:W3CDTF">2023-04-20T11:27:53Z</dcterms:modified>
</cp:coreProperties>
</file>