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92" r:id="rId5"/>
    <p:sldId id="259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4" r:id="rId14"/>
    <p:sldId id="289" r:id="rId15"/>
    <p:sldId id="293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2;p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968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4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95;p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4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5;p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4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95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15;p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115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1B59-3420-4DE1-90C0-141786BFA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7DD7-E6D9-4844-958A-88B0B8F3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1FB0-926F-43D0-A7AA-8B6C8607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F5A-31EA-4E74-B839-B814D8E2A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9FFF-E525-47C1-B58B-3080E0DCF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F439-CFDF-4EB7-94E2-563481C0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8E32-7EE4-4E14-80EE-2840CC0C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74AF-E37E-4ACD-875A-27F939D06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C79E-7969-47E3-A76B-5AB0451F4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0BF7-01AB-4A57-8F70-67A0BA22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5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25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9156-0604-49B4-9EEA-F96351A86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2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9;p25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0;p25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fld id="{57EC0739-8898-400F-B43A-C8887F89D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arduino54.ru/wp-content/uploads/2020/10/mp89-1.jpg" TargetMode="External"/><Relationship Id="rId5" Type="http://schemas.openxmlformats.org/officeDocument/2006/relationships/image" Target="../media/image10.jpeg"/><Relationship Id="rId4" Type="http://schemas.openxmlformats.org/officeDocument/2006/relationships/image" Target="https://ae04.alicdn.com/kf/H1ef41e7bd4f3413396b2877a788a231aC/10-TP4056-5-1A-Micro-USB-1865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p1"/>
          <p:cNvSpPr>
            <a:spLocks/>
          </p:cNvSpPr>
          <p:nvPr/>
        </p:nvSpPr>
        <p:spPr bwMode="auto">
          <a:xfrm>
            <a:off x="169863" y="298450"/>
            <a:ext cx="90487" cy="2560638"/>
          </a:xfrm>
          <a:custGeom>
            <a:avLst/>
            <a:gdLst>
              <a:gd name="T0" fmla="*/ 0 w 81280"/>
              <a:gd name="T1" fmla="*/ 28644771 h 1144905"/>
              <a:gd name="T2" fmla="*/ 506287 w 81280"/>
              <a:gd name="T3" fmla="*/ 28644771 h 1144905"/>
              <a:gd name="T4" fmla="*/ 506287 w 81280"/>
              <a:gd name="T5" fmla="*/ 0 h 1144905"/>
              <a:gd name="T6" fmla="*/ 0 w 81280"/>
              <a:gd name="T7" fmla="*/ 0 h 1144905"/>
              <a:gd name="T8" fmla="*/ 0 w 81280"/>
              <a:gd name="T9" fmla="*/ 28644771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38" name="Google Shape;85;p1"/>
          <p:cNvSpPr>
            <a:spLocks noChangeArrowheads="1"/>
          </p:cNvSpPr>
          <p:nvPr/>
        </p:nvSpPr>
        <p:spPr bwMode="auto">
          <a:xfrm>
            <a:off x="1258888" y="3357563"/>
            <a:ext cx="7064375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  <p:sp>
        <p:nvSpPr>
          <p:cNvPr id="14339" name="Google Shape;88;p1"/>
          <p:cNvSpPr>
            <a:spLocks noChangeArrowheads="1"/>
          </p:cNvSpPr>
          <p:nvPr/>
        </p:nvSpPr>
        <p:spPr bwMode="auto">
          <a:xfrm>
            <a:off x="1001713" y="1317625"/>
            <a:ext cx="76723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8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Проект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800" b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“Макет умного замка”</a:t>
            </a:r>
          </a:p>
        </p:txBody>
      </p:sp>
      <p:sp>
        <p:nvSpPr>
          <p:cNvPr id="14340" name="Google Shape;89;p1"/>
          <p:cNvSpPr txBox="1">
            <a:spLocks noChangeArrowheads="1"/>
          </p:cNvSpPr>
          <p:nvPr/>
        </p:nvSpPr>
        <p:spPr bwMode="auto">
          <a:xfrm>
            <a:off x="5437188" y="4054475"/>
            <a:ext cx="37433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80000"/>
              </a:lnSpc>
              <a:buClr>
                <a:srgbClr val="006666"/>
              </a:buClr>
              <a:buSzPts val="1300"/>
              <a:buFont typeface="Noto Sans Symbols"/>
              <a:buNone/>
            </a:pPr>
            <a:r>
              <a:rPr lang="ru-RU" sz="1800" b="1">
                <a:latin typeface="Verdana" pitchFamily="34" charset="0"/>
                <a:sym typeface="Verdana" pitchFamily="34" charset="0"/>
              </a:rPr>
              <a:t>Выполнил:</a:t>
            </a:r>
            <a:endParaRPr lang="ru-RU"/>
          </a:p>
          <a:p>
            <a:pPr algn="ctr">
              <a:lnSpc>
                <a:spcPct val="80000"/>
              </a:lnSpc>
              <a:spcBef>
                <a:spcPts val="363"/>
              </a:spcBef>
              <a:buClr>
                <a:srgbClr val="006666"/>
              </a:buClr>
              <a:buSzPts val="1300"/>
              <a:buFont typeface="Noto Sans Symbols"/>
              <a:buNone/>
            </a:pPr>
            <a:r>
              <a:rPr lang="ru-RU" sz="1800">
                <a:latin typeface="Verdana" pitchFamily="34" charset="0"/>
                <a:sym typeface="Verdana" pitchFamily="34" charset="0"/>
              </a:rPr>
              <a:t>Кардашов Дмитрий</a:t>
            </a:r>
            <a:endParaRPr lang="ru-RU"/>
          </a:p>
          <a:p>
            <a:pPr algn="ctr">
              <a:lnSpc>
                <a:spcPct val="80000"/>
              </a:lnSpc>
              <a:spcBef>
                <a:spcPts val="363"/>
              </a:spcBef>
              <a:buClr>
                <a:srgbClr val="006666"/>
              </a:buClr>
              <a:buSzPts val="1300"/>
              <a:buFont typeface="Noto Sans Symbols"/>
              <a:buNone/>
            </a:pPr>
            <a:endParaRPr lang="ru-RU" sz="1800" b="1">
              <a:latin typeface="Verdana" pitchFamily="34" charset="0"/>
              <a:sym typeface="Verdana" pitchFamily="34" charset="0"/>
            </a:endParaRPr>
          </a:p>
          <a:p>
            <a:pPr algn="ctr">
              <a:lnSpc>
                <a:spcPct val="80000"/>
              </a:lnSpc>
              <a:spcBef>
                <a:spcPts val="363"/>
              </a:spcBef>
              <a:buClr>
                <a:srgbClr val="006666"/>
              </a:buClr>
              <a:buSzPts val="1300"/>
              <a:buFont typeface="Noto Sans Symbols"/>
              <a:buNone/>
            </a:pPr>
            <a:r>
              <a:rPr lang="ru-RU" sz="1800" b="1">
                <a:latin typeface="Verdana" pitchFamily="34" charset="0"/>
                <a:sym typeface="Verdana" pitchFamily="34" charset="0"/>
              </a:rPr>
              <a:t>Руководитель:</a:t>
            </a:r>
          </a:p>
          <a:p>
            <a:pPr algn="ctr">
              <a:lnSpc>
                <a:spcPct val="80000"/>
              </a:lnSpc>
              <a:spcBef>
                <a:spcPts val="363"/>
              </a:spcBef>
              <a:buClr>
                <a:srgbClr val="000000"/>
              </a:buClr>
              <a:buFont typeface="Arial" charset="0"/>
              <a:buNone/>
            </a:pPr>
            <a:r>
              <a:rPr lang="ru-RU" sz="1800"/>
              <a:t>Адаменко Дмитрий Сергеевич</a:t>
            </a:r>
          </a:p>
          <a:p>
            <a:pPr algn="ctr">
              <a:lnSpc>
                <a:spcPct val="80000"/>
              </a:lnSpc>
              <a:spcBef>
                <a:spcPts val="238"/>
              </a:spcBef>
              <a:buClr>
                <a:srgbClr val="006666"/>
              </a:buClr>
              <a:buSzPts val="800"/>
              <a:buFont typeface="Noto Sans Symbols"/>
              <a:buNone/>
            </a:pPr>
            <a:endParaRPr lang="ru-RU" sz="120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4341" name="Google Shape;90;p1"/>
          <p:cNvSpPr>
            <a:spLocks noChangeArrowheads="1"/>
          </p:cNvSpPr>
          <p:nvPr/>
        </p:nvSpPr>
        <p:spPr bwMode="auto">
          <a:xfrm>
            <a:off x="3708400" y="6308725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800">
                <a:latin typeface="Verdana" pitchFamily="34" charset="0"/>
                <a:sym typeface="Verdana" pitchFamily="34" charset="0"/>
              </a:rPr>
              <a:t>Пенза, 2022 год</a:t>
            </a:r>
            <a:endParaRPr lang="ru-RU"/>
          </a:p>
        </p:txBody>
      </p:sp>
      <p:sp>
        <p:nvSpPr>
          <p:cNvPr id="14342" name="Google Shape;91;p1"/>
          <p:cNvSpPr txBox="1">
            <a:spLocks noChangeArrowheads="1"/>
          </p:cNvSpPr>
          <p:nvPr/>
        </p:nvSpPr>
        <p:spPr bwMode="auto">
          <a:xfrm>
            <a:off x="454025" y="384175"/>
            <a:ext cx="759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000" b="1"/>
              <a:t>Автономная некоммерческая организация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000" b="1"/>
              <a:t>Дополнительного образования “Кванториум НЭЛ”</a:t>
            </a:r>
          </a:p>
        </p:txBody>
      </p:sp>
      <p:pic>
        <p:nvPicPr>
          <p:cNvPr id="14343" name="Google Shape;92;p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85725"/>
            <a:ext cx="1647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17;p4"/>
          <p:cNvSpPr>
            <a:spLocks noChangeArrowheads="1"/>
          </p:cNvSpPr>
          <p:nvPr/>
        </p:nvSpPr>
        <p:spPr bwMode="auto">
          <a:xfrm>
            <a:off x="1331913" y="188913"/>
            <a:ext cx="70627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Общая схема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4818" name="Google Shape;118;p4"/>
          <p:cNvSpPr>
            <a:spLocks/>
          </p:cNvSpPr>
          <p:nvPr/>
        </p:nvSpPr>
        <p:spPr bwMode="auto">
          <a:xfrm>
            <a:off x="179388" y="908050"/>
            <a:ext cx="90487" cy="5426075"/>
          </a:xfrm>
          <a:custGeom>
            <a:avLst/>
            <a:gdLst>
              <a:gd name="T0" fmla="*/ 0 w 81280"/>
              <a:gd name="T1" fmla="*/ 525344437 h 1144905"/>
              <a:gd name="T2" fmla="*/ 238779 w 81280"/>
              <a:gd name="T3" fmla="*/ 525344437 h 1144905"/>
              <a:gd name="T4" fmla="*/ 238779 w 81280"/>
              <a:gd name="T5" fmla="*/ 0 h 1144905"/>
              <a:gd name="T6" fmla="*/ 0 w 81280"/>
              <a:gd name="T7" fmla="*/ 0 h 1144905"/>
              <a:gd name="T8" fmla="*/ 0 w 81280"/>
              <a:gd name="T9" fmla="*/ 525344437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1154113"/>
            <a:ext cx="68627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17;p4"/>
          <p:cNvSpPr>
            <a:spLocks noChangeArrowheads="1"/>
          </p:cNvSpPr>
          <p:nvPr/>
        </p:nvSpPr>
        <p:spPr bwMode="auto">
          <a:xfrm>
            <a:off x="1331913" y="188913"/>
            <a:ext cx="70627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Сборка устройства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6866" name="Google Shape;118;p4"/>
          <p:cNvSpPr>
            <a:spLocks/>
          </p:cNvSpPr>
          <p:nvPr/>
        </p:nvSpPr>
        <p:spPr bwMode="auto">
          <a:xfrm>
            <a:off x="179388" y="908050"/>
            <a:ext cx="90487" cy="5426075"/>
          </a:xfrm>
          <a:custGeom>
            <a:avLst/>
            <a:gdLst>
              <a:gd name="T0" fmla="*/ 0 w 81280"/>
              <a:gd name="T1" fmla="*/ 525344437 h 1144905"/>
              <a:gd name="T2" fmla="*/ 238779 w 81280"/>
              <a:gd name="T3" fmla="*/ 525344437 h 1144905"/>
              <a:gd name="T4" fmla="*/ 238779 w 81280"/>
              <a:gd name="T5" fmla="*/ 0 h 1144905"/>
              <a:gd name="T6" fmla="*/ 0 w 81280"/>
              <a:gd name="T7" fmla="*/ 0 h 1144905"/>
              <a:gd name="T8" fmla="*/ 0 w 81280"/>
              <a:gd name="T9" fmla="*/ 525344437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85813" y="977900"/>
            <a:ext cx="780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ru-RU" sz="2000"/>
              <a:t> Собирать устройство я решил внутри игрушечного сейфа. </a:t>
            </a:r>
          </a:p>
        </p:txBody>
      </p:sp>
      <p:pic>
        <p:nvPicPr>
          <p:cNvPr id="36868" name="Picture 9" descr="IMG_20221225_170922"/>
          <p:cNvPicPr>
            <a:picLocks noChangeAspect="1" noChangeArrowheads="1"/>
          </p:cNvPicPr>
          <p:nvPr/>
        </p:nvPicPr>
        <p:blipFill rotWithShape="1">
          <a:blip r:embed="rId3"/>
          <a:srcRect t="6670" b="-6670"/>
          <a:stretch/>
        </p:blipFill>
        <p:spPr bwMode="auto">
          <a:xfrm>
            <a:off x="5192306" y="1738265"/>
            <a:ext cx="3015069" cy="45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6038" y="1503363"/>
            <a:ext cx="290512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Rectangle 4"/>
          <p:cNvSpPr>
            <a:spLocks noChangeArrowheads="1"/>
          </p:cNvSpPr>
          <p:nvPr/>
        </p:nvSpPr>
        <p:spPr bwMode="auto">
          <a:xfrm>
            <a:off x="1120775" y="6067425"/>
            <a:ext cx="304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ru-RU" sz="2000"/>
              <a:t>Вид снаружи</a:t>
            </a:r>
          </a:p>
        </p:txBody>
      </p:sp>
      <p:sp>
        <p:nvSpPr>
          <p:cNvPr id="36874" name="Rectangle 4"/>
          <p:cNvSpPr>
            <a:spLocks noChangeArrowheads="1"/>
          </p:cNvSpPr>
          <p:nvPr/>
        </p:nvSpPr>
        <p:spPr bwMode="auto">
          <a:xfrm>
            <a:off x="5084763" y="6272213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ru-RU" sz="2000"/>
              <a:t>Вид внутри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17;p4"/>
          <p:cNvSpPr>
            <a:spLocks noChangeArrowheads="1"/>
          </p:cNvSpPr>
          <p:nvPr/>
        </p:nvSpPr>
        <p:spPr bwMode="auto">
          <a:xfrm>
            <a:off x="568325" y="360363"/>
            <a:ext cx="85756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Написание управляющей программы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8914" name="Google Shape;118;p4"/>
          <p:cNvSpPr>
            <a:spLocks/>
          </p:cNvSpPr>
          <p:nvPr/>
        </p:nvSpPr>
        <p:spPr bwMode="auto">
          <a:xfrm>
            <a:off x="200024" y="1642756"/>
            <a:ext cx="90000" cy="1185863"/>
          </a:xfrm>
          <a:custGeom>
            <a:avLst/>
            <a:gdLst>
              <a:gd name="T0" fmla="*/ 0 w 81280"/>
              <a:gd name="T1" fmla="*/ 34902149 h 1144905"/>
              <a:gd name="T2" fmla="*/ 397552 w 81280"/>
              <a:gd name="T3" fmla="*/ 34902149 h 1144905"/>
              <a:gd name="T4" fmla="*/ 397552 w 81280"/>
              <a:gd name="T5" fmla="*/ 0 h 1144905"/>
              <a:gd name="T6" fmla="*/ 0 w 81280"/>
              <a:gd name="T7" fmla="*/ 0 h 1144905"/>
              <a:gd name="T8" fmla="*/ 0 w 81280"/>
              <a:gd name="T9" fmla="*/ 34902149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146" y="1573969"/>
            <a:ext cx="4879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При написании управляющей программы мной были задействованы приёмы объектно-ориентированного программирования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00638" y="4964114"/>
            <a:ext cx="6043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Мной были использованы библиотеки </a:t>
            </a:r>
            <a:r>
              <a:rPr lang="en-US" sz="2000" dirty="0" err="1" smtClean="0">
                <a:latin typeface="+mn-lt"/>
              </a:rPr>
              <a:t>FastBot</a:t>
            </a:r>
            <a:r>
              <a:rPr lang="ru-RU" sz="2000" dirty="0" smtClean="0">
                <a:latin typeface="+mn-lt"/>
              </a:rPr>
              <a:t> и </a:t>
            </a:r>
            <a:r>
              <a:rPr lang="en-US" sz="2000" dirty="0" err="1">
                <a:latin typeface="+mn-lt"/>
              </a:rPr>
              <a:t>Adafruit</a:t>
            </a:r>
            <a:r>
              <a:rPr lang="ru-RU" sz="2000" dirty="0">
                <a:latin typeface="+mn-lt"/>
              </a:rPr>
              <a:t>_</a:t>
            </a:r>
            <a:r>
              <a:rPr lang="en-US" sz="2000" dirty="0">
                <a:latin typeface="+mn-lt"/>
              </a:rPr>
              <a:t>Fingerprint</a:t>
            </a:r>
            <a:r>
              <a:rPr lang="ru-RU" sz="2000" dirty="0" smtClean="0">
                <a:latin typeface="+mn-lt"/>
              </a:rPr>
              <a:t>_</a:t>
            </a:r>
            <a:r>
              <a:rPr lang="en-US" sz="2000" dirty="0" smtClean="0">
                <a:latin typeface="+mn-lt"/>
              </a:rPr>
              <a:t>Sensor.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производилось в среде </a:t>
            </a:r>
            <a:r>
              <a:rPr lang="en-US" sz="2000">
                <a:ea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en-US" sz="2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ru-RU" sz="20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  <a:p>
            <a:endParaRPr lang="ru-RU" sz="2000" dirty="0">
              <a:latin typeface="+mn-lt"/>
            </a:endParaRPr>
          </a:p>
        </p:txBody>
      </p:sp>
      <p:pic>
        <p:nvPicPr>
          <p:cNvPr id="1026" name="Picture 2" descr="https://cs8.pikabu.ru/video/2017/02/13/9/og_og_1486994407343957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31" y="2707155"/>
            <a:ext cx="3523028" cy="18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85;p1"/>
          <p:cNvSpPr>
            <a:spLocks noChangeArrowheads="1"/>
          </p:cNvSpPr>
          <p:nvPr/>
        </p:nvSpPr>
        <p:spPr bwMode="auto">
          <a:xfrm>
            <a:off x="3238501" y="4773123"/>
            <a:ext cx="5374606" cy="90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17;p4"/>
          <p:cNvSpPr>
            <a:spLocks noChangeArrowheads="1"/>
          </p:cNvSpPr>
          <p:nvPr/>
        </p:nvSpPr>
        <p:spPr bwMode="auto">
          <a:xfrm>
            <a:off x="0" y="6223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Алгоритм работы программы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8914" name="Google Shape;118;p4"/>
          <p:cNvSpPr>
            <a:spLocks/>
          </p:cNvSpPr>
          <p:nvPr/>
        </p:nvSpPr>
        <p:spPr bwMode="auto">
          <a:xfrm>
            <a:off x="200025" y="1711325"/>
            <a:ext cx="80963" cy="1185863"/>
          </a:xfrm>
          <a:custGeom>
            <a:avLst/>
            <a:gdLst>
              <a:gd name="T0" fmla="*/ 0 w 81280"/>
              <a:gd name="T1" fmla="*/ 34902149 h 1144905"/>
              <a:gd name="T2" fmla="*/ 397552 w 81280"/>
              <a:gd name="T3" fmla="*/ 34902149 h 1144905"/>
              <a:gd name="T4" fmla="*/ 397552 w 81280"/>
              <a:gd name="T5" fmla="*/ 0 h 1144905"/>
              <a:gd name="T6" fmla="*/ 0 w 81280"/>
              <a:gd name="T7" fmla="*/ 0 h 1144905"/>
              <a:gd name="T8" fmla="*/ 0 w 81280"/>
              <a:gd name="T9" fmla="*/ 34902149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401638" y="1627188"/>
            <a:ext cx="2914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/>
              <a:t>Алгоритм работы: или команда из </a:t>
            </a:r>
            <a:r>
              <a:rPr lang="en-US" sz="2000" dirty="0"/>
              <a:t>Telegram </a:t>
            </a:r>
            <a:r>
              <a:rPr lang="ru-RU" sz="2000" dirty="0"/>
              <a:t>или от сканера отпечатков пальцев  </a:t>
            </a:r>
          </a:p>
        </p:txBody>
      </p: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2650" y="1693863"/>
            <a:ext cx="25209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4150" y="1411288"/>
            <a:ext cx="19129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9" name="Picture 17" descr="Telegram-logo-2048x12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788" y="2333625"/>
            <a:ext cx="2624137" cy="1639888"/>
          </a:xfrm>
          <a:prstGeom prst="rect">
            <a:avLst/>
          </a:prstGeom>
          <a:noFill/>
        </p:spPr>
      </p:pic>
      <p:pic>
        <p:nvPicPr>
          <p:cNvPr id="38930" name="Picture 9" descr="nodemcu-v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8575" y="388143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5" descr="medium_solenoid-lock-54x38x28m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4825" y="5480050"/>
            <a:ext cx="17303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11" descr="jm-101-1024x7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9075" y="4113213"/>
            <a:ext cx="18827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AutoShape 26"/>
          <p:cNvSpPr>
            <a:spLocks noChangeArrowheads="1"/>
          </p:cNvSpPr>
          <p:nvPr/>
        </p:nvSpPr>
        <p:spPr bwMode="auto">
          <a:xfrm rot="1425936">
            <a:off x="4645025" y="2660650"/>
            <a:ext cx="1223963" cy="260350"/>
          </a:xfrm>
          <a:prstGeom prst="rightArrow">
            <a:avLst>
              <a:gd name="adj1" fmla="val 50000"/>
              <a:gd name="adj2" fmla="val 117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" name="AutoShape 26"/>
          <p:cNvSpPr>
            <a:spLocks noChangeArrowheads="1"/>
          </p:cNvSpPr>
          <p:nvPr/>
        </p:nvSpPr>
        <p:spPr bwMode="auto">
          <a:xfrm rot="8257196">
            <a:off x="7288213" y="2317750"/>
            <a:ext cx="1223962" cy="260350"/>
          </a:xfrm>
          <a:prstGeom prst="rightArrow">
            <a:avLst>
              <a:gd name="adj1" fmla="val 50000"/>
              <a:gd name="adj2" fmla="val 117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 rot="8801867">
            <a:off x="4657725" y="3608388"/>
            <a:ext cx="1223963" cy="260350"/>
          </a:xfrm>
          <a:prstGeom prst="rightArrow">
            <a:avLst>
              <a:gd name="adj1" fmla="val 50000"/>
              <a:gd name="adj2" fmla="val 1175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 rot="11667133">
            <a:off x="5402263" y="5195888"/>
            <a:ext cx="1223962" cy="260350"/>
          </a:xfrm>
          <a:prstGeom prst="rightArrow">
            <a:avLst>
              <a:gd name="adj1" fmla="val 50000"/>
              <a:gd name="adj2" fmla="val 11753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 rot="8187055">
            <a:off x="2733675" y="5086350"/>
            <a:ext cx="1223963" cy="260350"/>
          </a:xfrm>
          <a:prstGeom prst="rightArrow">
            <a:avLst>
              <a:gd name="adj1" fmla="val 50000"/>
              <a:gd name="adj2" fmla="val 1175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 rot="-1872492">
            <a:off x="4873625" y="3824288"/>
            <a:ext cx="1223963" cy="260350"/>
          </a:xfrm>
          <a:prstGeom prst="rightArrow">
            <a:avLst>
              <a:gd name="adj1" fmla="val 50000"/>
              <a:gd name="adj2" fmla="val 1175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17;p4"/>
          <p:cNvSpPr>
            <a:spLocks noChangeArrowheads="1"/>
          </p:cNvSpPr>
          <p:nvPr/>
        </p:nvSpPr>
        <p:spPr bwMode="auto">
          <a:xfrm>
            <a:off x="387350" y="179388"/>
            <a:ext cx="85756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Подсчет стоимости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40962" name="Google Shape;118;p4"/>
          <p:cNvSpPr>
            <a:spLocks/>
          </p:cNvSpPr>
          <p:nvPr/>
        </p:nvSpPr>
        <p:spPr bwMode="auto">
          <a:xfrm>
            <a:off x="188913" y="1058863"/>
            <a:ext cx="90487" cy="3578225"/>
          </a:xfrm>
          <a:custGeom>
            <a:avLst/>
            <a:gdLst>
              <a:gd name="T0" fmla="*/ 0 w 81280"/>
              <a:gd name="T1" fmla="*/ 128432108 h 1144905"/>
              <a:gd name="T2" fmla="*/ 238779 w 81280"/>
              <a:gd name="T3" fmla="*/ 128432108 h 1144905"/>
              <a:gd name="T4" fmla="*/ 238779 w 81280"/>
              <a:gd name="T5" fmla="*/ 0 h 1144905"/>
              <a:gd name="T6" fmla="*/ 0 w 81280"/>
              <a:gd name="T7" fmla="*/ 0 h 1144905"/>
              <a:gd name="T8" fmla="*/ 0 w 81280"/>
              <a:gd name="T9" fmla="*/ 128432108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0" y="52625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tabLst>
                <a:tab pos="571500" algn="l"/>
              </a:tabLst>
            </a:pPr>
            <a:r>
              <a:rPr lang="ru-RU" sz="2800">
                <a:solidFill>
                  <a:schemeClr val="accent2"/>
                </a:solidFill>
              </a:rPr>
              <a:t>Это значительно дешевле аналогов!</a:t>
            </a:r>
            <a:endParaRPr lang="ru-RU" altLang="zh-CN" sz="2800">
              <a:solidFill>
                <a:schemeClr val="accent2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00050" y="976313"/>
            <a:ext cx="8540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sz="2400"/>
              <a:t> Плата Node </a:t>
            </a:r>
            <a:r>
              <a:rPr lang="en-US" sz="2400"/>
              <a:t>M</a:t>
            </a:r>
            <a:r>
              <a:rPr lang="ru-RU" sz="2400"/>
              <a:t>CU ESP 8266 v3 – 370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sz="2400"/>
              <a:t> Датчик отпечатка пальцев </a:t>
            </a:r>
            <a:r>
              <a:rPr lang="en-US" sz="2400"/>
              <a:t>DY</a:t>
            </a:r>
            <a:r>
              <a:rPr lang="ru-RU" sz="2400"/>
              <a:t>-50 – 550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altLang="zh-CN" sz="2400"/>
              <a:t> Зарядная плата TP4056 (2 шт) – 125*2 = 250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altLang="zh-CN" sz="2400"/>
              <a:t> Реле </a:t>
            </a:r>
            <a:r>
              <a:rPr lang="en-US" altLang="zh-CN" sz="2400"/>
              <a:t>KY-019</a:t>
            </a:r>
            <a:r>
              <a:rPr lang="ru-RU" altLang="zh-CN" sz="2400"/>
              <a:t> – 100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altLang="zh-CN" sz="2400"/>
              <a:t> Повышающий регулируемый DC-DC преобразователь MT3608 – 38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altLang="zh-CN" sz="2400"/>
              <a:t> Li-ion аккумулятор</a:t>
            </a:r>
            <a:r>
              <a:rPr lang="ru-RU" altLang="zh-CN" sz="2400" i="1"/>
              <a:t> </a:t>
            </a:r>
            <a:r>
              <a:rPr lang="ru-RU" altLang="zh-CN" sz="2400"/>
              <a:t>3,7 вольта (2 шт) – 260*2 = 520 рублей;</a:t>
            </a:r>
          </a:p>
          <a:p>
            <a:pPr indent="450850">
              <a:buFontTx/>
              <a:buChar char="•"/>
              <a:tabLst>
                <a:tab pos="571500" algn="l"/>
              </a:tabLst>
            </a:pPr>
            <a:r>
              <a:rPr lang="ru-RU" altLang="zh-CN" sz="2400"/>
              <a:t> Электронный замок-защелка – 290 рублей.</a:t>
            </a:r>
          </a:p>
          <a:p>
            <a:pPr indent="450850">
              <a:tabLst>
                <a:tab pos="571500" algn="l"/>
              </a:tabLst>
            </a:pPr>
            <a:r>
              <a:rPr lang="ru-RU" altLang="zh-CN" sz="2400"/>
              <a:t>Общая стоимость устройства</a:t>
            </a:r>
            <a:r>
              <a:rPr lang="ru-RU" altLang="zh-CN" sz="2400" b="1"/>
              <a:t> – 2118 рублей.</a:t>
            </a:r>
            <a:r>
              <a:rPr lang="ru-RU" altLang="zh-CN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341438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ru-RU" alt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Выводы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971550" y="1125539"/>
            <a:ext cx="7920038" cy="368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2450" indent="-5524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</a:rPr>
              <a:t> Научился работать с платформой </a:t>
            </a:r>
            <a:r>
              <a:rPr lang="en-US" altLang="ru-RU" sz="2400" dirty="0" err="1">
                <a:solidFill>
                  <a:schemeClr val="tx1"/>
                </a:solidFill>
              </a:rPr>
              <a:t>NodeMC</a:t>
            </a:r>
            <a:r>
              <a:rPr lang="ru-RU" altLang="ru-RU" sz="2400" dirty="0">
                <a:solidFill>
                  <a:schemeClr val="tx1"/>
                </a:solidFill>
              </a:rPr>
              <a:t>U</a:t>
            </a:r>
          </a:p>
          <a:p>
            <a:pPr marL="552450" indent="-5524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</a:rPr>
              <a:t> Изучил принципы работы устройств, имеющих доступ в интернет</a:t>
            </a:r>
          </a:p>
          <a:p>
            <a:pPr marL="552450" indent="-5524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smtClean="0"/>
              <a:t>Разработать и собрал устройство для защиты двери с комбинированным методом разблокировки. 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</a:p>
          <a:p>
            <a:pPr marL="552450" indent="-5524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</a:rPr>
              <a:t> Протестировал устройство и убедился в его работоспособности.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47108" name="object 3"/>
          <p:cNvSpPr>
            <a:spLocks/>
          </p:cNvSpPr>
          <p:nvPr/>
        </p:nvSpPr>
        <p:spPr bwMode="auto">
          <a:xfrm flipH="1">
            <a:off x="539750" y="1196975"/>
            <a:ext cx="90488" cy="3816350"/>
          </a:xfrm>
          <a:custGeom>
            <a:avLst/>
            <a:gdLst>
              <a:gd name="T0" fmla="*/ 0 w 81280"/>
              <a:gd name="T1" fmla="*/ 9512899 h 1144905"/>
              <a:gd name="T2" fmla="*/ 194800 w 81280"/>
              <a:gd name="T3" fmla="*/ 9512899 h 1144905"/>
              <a:gd name="T4" fmla="*/ 194800 w 81280"/>
              <a:gd name="T5" fmla="*/ 0 h 1144905"/>
              <a:gd name="T6" fmla="*/ 0 w 81280"/>
              <a:gd name="T7" fmla="*/ 0 h 1144905"/>
              <a:gd name="T8" fmla="*/ 0 w 81280"/>
              <a:gd name="T9" fmla="*/ 9512899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42988"/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4581" name="object 3"/>
          <p:cNvSpPr>
            <a:spLocks/>
          </p:cNvSpPr>
          <p:nvPr/>
        </p:nvSpPr>
        <p:spPr bwMode="auto">
          <a:xfrm rot="16200000" flipH="1">
            <a:off x="4949825" y="1443038"/>
            <a:ext cx="90488" cy="7199312"/>
          </a:xfrm>
          <a:custGeom>
            <a:avLst/>
            <a:gdLst>
              <a:gd name="T0" fmla="*/ 0 w 81280"/>
              <a:gd name="T1" fmla="*/ 17945508 h 1144905"/>
              <a:gd name="T2" fmla="*/ 199128 w 81280"/>
              <a:gd name="T3" fmla="*/ 17945508 h 1144905"/>
              <a:gd name="T4" fmla="*/ 199128 w 81280"/>
              <a:gd name="T5" fmla="*/ 0 h 1144905"/>
              <a:gd name="T6" fmla="*/ 0 w 81280"/>
              <a:gd name="T7" fmla="*/ 0 h 1144905"/>
              <a:gd name="T8" fmla="*/ 0 w 81280"/>
              <a:gd name="T9" fmla="*/ 17945508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42988"/>
            <a:r>
              <a:rPr lang="ru-RU" altLang="ru-RU" sz="210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47111" name="Номер слайда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8B26F4-787C-47FC-9CFE-73217BF47A9C}" type="slidenum">
              <a:rPr lang="ru-RU" altLang="ru-RU">
                <a:solidFill>
                  <a:schemeClr val="tx1"/>
                </a:solidFill>
              </a:rPr>
              <a:pPr algn="r"/>
              <a:t>15</a:t>
            </a:fld>
            <a:endParaRPr lang="ru-RU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17;p4"/>
          <p:cNvSpPr>
            <a:spLocks noChangeArrowheads="1"/>
          </p:cNvSpPr>
          <p:nvPr/>
        </p:nvSpPr>
        <p:spPr bwMode="auto">
          <a:xfrm>
            <a:off x="-771525" y="179388"/>
            <a:ext cx="10575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chemeClr val="accent2"/>
                </a:solidFill>
              </a:rPr>
              <a:t>Список использованных источников</a:t>
            </a:r>
            <a:endParaRPr lang="ru-RU" sz="3600">
              <a:solidFill>
                <a:schemeClr val="accent2"/>
              </a:solidFill>
            </a:endParaRPr>
          </a:p>
        </p:txBody>
      </p:sp>
      <p:sp>
        <p:nvSpPr>
          <p:cNvPr id="45058" name="Google Shape;118;p4"/>
          <p:cNvSpPr>
            <a:spLocks/>
          </p:cNvSpPr>
          <p:nvPr/>
        </p:nvSpPr>
        <p:spPr bwMode="auto">
          <a:xfrm>
            <a:off x="206375" y="1116013"/>
            <a:ext cx="90488" cy="2505075"/>
          </a:xfrm>
          <a:custGeom>
            <a:avLst/>
            <a:gdLst>
              <a:gd name="T0" fmla="*/ 0 w 81280"/>
              <a:gd name="T1" fmla="*/ 70374370 h 1144905"/>
              <a:gd name="T2" fmla="*/ 238779 w 81280"/>
              <a:gd name="T3" fmla="*/ 70374370 h 1144905"/>
              <a:gd name="T4" fmla="*/ 238779 w 81280"/>
              <a:gd name="T5" fmla="*/ 0 h 1144905"/>
              <a:gd name="T6" fmla="*/ 0 w 81280"/>
              <a:gd name="T7" fmla="*/ 0 h 1144905"/>
              <a:gd name="T8" fmla="*/ 0 w 81280"/>
              <a:gd name="T9" fmla="*/ 703743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54038" y="1092200"/>
            <a:ext cx="7827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>
              <a:buFontTx/>
              <a:buChar char="•"/>
            </a:pPr>
            <a:r>
              <a:rPr lang="ru-RU" sz="2400"/>
              <a:t>Сайт </a:t>
            </a:r>
            <a:r>
              <a:rPr lang="en-US" sz="2400"/>
              <a:t>http</a:t>
            </a:r>
            <a:r>
              <a:rPr lang="ru-RU" sz="2400"/>
              <a:t>://</a:t>
            </a:r>
            <a:r>
              <a:rPr lang="en-US" sz="2400"/>
              <a:t>Arduino</a:t>
            </a:r>
            <a:r>
              <a:rPr lang="ru-RU" sz="2400"/>
              <a:t>.</a:t>
            </a:r>
            <a:r>
              <a:rPr lang="en-US" sz="2400"/>
              <a:t>ru</a:t>
            </a:r>
            <a:r>
              <a:rPr lang="ru-RU" sz="2400"/>
              <a:t> (платформа </a:t>
            </a:r>
            <a:r>
              <a:rPr lang="en-US" sz="2400"/>
              <a:t>Arduino</a:t>
            </a:r>
            <a:r>
              <a:rPr lang="ru-RU" sz="2400"/>
              <a:t>) </a:t>
            </a:r>
          </a:p>
          <a:p>
            <a:pPr marL="266700" indent="-266700">
              <a:buFontTx/>
              <a:buChar char="•"/>
            </a:pPr>
            <a:r>
              <a:rPr lang="ru-RU" sz="2400"/>
              <a:t>Сайт http://mypractic.ru/  (уроки программирования на </a:t>
            </a:r>
            <a:r>
              <a:rPr lang="en-US" sz="2400"/>
              <a:t>Arduino</a:t>
            </a:r>
            <a:r>
              <a:rPr lang="ru-RU" sz="2400"/>
              <a:t>)</a:t>
            </a:r>
          </a:p>
          <a:p>
            <a:pPr marL="266700" indent="-266700">
              <a:buFontTx/>
              <a:buChar char="•"/>
            </a:pPr>
            <a:r>
              <a:rPr lang="ru-RU" sz="2400"/>
              <a:t>Массимо Б. Arduino для начинающих волшебников / Б. Массимо - М.: VSD, 2012. - 128 с.</a:t>
            </a:r>
          </a:p>
          <a:p>
            <a:pPr marL="266700" indent="-266700">
              <a:buFontTx/>
              <a:buChar char="•"/>
            </a:pPr>
            <a:r>
              <a:rPr lang="ru-RU" sz="2400"/>
              <a:t>МакРобертс, М. Начала </a:t>
            </a:r>
            <a:r>
              <a:rPr lang="en-US" sz="2400"/>
              <a:t>Arduino</a:t>
            </a:r>
            <a:r>
              <a:rPr lang="ru-RU" sz="2400"/>
              <a:t> / М. МакРобертс - </a:t>
            </a:r>
            <a:r>
              <a:rPr lang="en-US" sz="2400"/>
              <a:t>London</a:t>
            </a:r>
            <a:r>
              <a:rPr lang="ru-RU" sz="2400"/>
              <a:t>: </a:t>
            </a:r>
            <a:r>
              <a:rPr lang="en-US" sz="2400"/>
              <a:t>CUP</a:t>
            </a:r>
            <a:r>
              <a:rPr lang="ru-RU" sz="2400"/>
              <a:t>, 2010. - 459 с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844675" y="5549900"/>
            <a:ext cx="5838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>
              <a:tabLst>
                <a:tab pos="571500" algn="l"/>
              </a:tabLst>
            </a:pPr>
            <a:r>
              <a:rPr lang="ru-RU" sz="4000" b="1">
                <a:solidFill>
                  <a:schemeClr val="accent2"/>
                </a:solidFill>
              </a:rPr>
              <a:t>Спасибо за внимание!</a:t>
            </a:r>
            <a:endParaRPr lang="ru-RU" altLang="zh-CN" sz="4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7;p2"/>
          <p:cNvSpPr>
            <a:spLocks noChangeArrowheads="1"/>
          </p:cNvSpPr>
          <p:nvPr/>
        </p:nvSpPr>
        <p:spPr bwMode="auto">
          <a:xfrm>
            <a:off x="479425" y="188913"/>
            <a:ext cx="85518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>
                <a:solidFill>
                  <a:schemeClr val="accent2"/>
                </a:solidFill>
              </a:rPr>
              <a:t>Для чего были придуманы замки?</a:t>
            </a:r>
          </a:p>
        </p:txBody>
      </p:sp>
      <p:sp>
        <p:nvSpPr>
          <p:cNvPr id="16386" name="Google Shape;100;p2"/>
          <p:cNvSpPr>
            <a:spLocks/>
          </p:cNvSpPr>
          <p:nvPr/>
        </p:nvSpPr>
        <p:spPr bwMode="auto">
          <a:xfrm>
            <a:off x="179388" y="1403350"/>
            <a:ext cx="90487" cy="1370013"/>
          </a:xfrm>
          <a:custGeom>
            <a:avLst/>
            <a:gdLst>
              <a:gd name="T0" fmla="*/ 0 w 81280"/>
              <a:gd name="T1" fmla="*/ 191657554 h 1144905"/>
              <a:gd name="T2" fmla="*/ 506287 w 81280"/>
              <a:gd name="T3" fmla="*/ 191657554 h 1144905"/>
              <a:gd name="T4" fmla="*/ 506287 w 81280"/>
              <a:gd name="T5" fmla="*/ 0 h 1144905"/>
              <a:gd name="T6" fmla="*/ 0 w 81280"/>
              <a:gd name="T7" fmla="*/ 0 h 1144905"/>
              <a:gd name="T8" fmla="*/ 0 w 81280"/>
              <a:gd name="T9" fmla="*/ 191657554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479425" y="1323975"/>
            <a:ext cx="4232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Еще в ранних цивилизациях были придуманы двери с замками для защиты имущества </a:t>
            </a:r>
            <a:endParaRPr lang="ru-RU"/>
          </a:p>
        </p:txBody>
      </p:sp>
      <p:pic>
        <p:nvPicPr>
          <p:cNvPr id="16388" name="Picture 2" descr="https://lh5.googleusercontent.com/CGGur0QSmDhlNncwMR9wCCmA8R4lwv7_SuFPRM2DzrrkmObT5d_XTrSovFKcU9yYRqoYU85Kxu_rOwYzXc5Xxh7kBL05PSIyxPXRjJnuKV8pOy7IZzIjQV4ORvd2x31dk7EQiGdbu_A2cS-aOkzXLFHrsdx-_1CCXeNqJN2oi12h6XvqcVJFAOx9ISIE7SD-=s2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1797050"/>
            <a:ext cx="40782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362325" y="4829175"/>
            <a:ext cx="5467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1"/>
                </a:solidFill>
              </a:rPr>
              <a:t>Их главный недостаток - необходимость хранения ключей и возможность их потери или кражи</a:t>
            </a:r>
          </a:p>
          <a:p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16390" name="Google Shape;85;p1"/>
          <p:cNvSpPr>
            <a:spLocks noChangeArrowheads="1"/>
          </p:cNvSpPr>
          <p:nvPr/>
        </p:nvSpPr>
        <p:spPr bwMode="auto">
          <a:xfrm>
            <a:off x="3405188" y="4614863"/>
            <a:ext cx="4981575" cy="809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0;p2"/>
          <p:cNvSpPr>
            <a:spLocks/>
          </p:cNvSpPr>
          <p:nvPr/>
        </p:nvSpPr>
        <p:spPr bwMode="auto">
          <a:xfrm>
            <a:off x="246063" y="933450"/>
            <a:ext cx="90487" cy="1189038"/>
          </a:xfrm>
          <a:custGeom>
            <a:avLst/>
            <a:gdLst>
              <a:gd name="T0" fmla="*/ 0 w 81280"/>
              <a:gd name="T1" fmla="*/ 13675797 h 1144905"/>
              <a:gd name="T2" fmla="*/ 576026 w 81280"/>
              <a:gd name="T3" fmla="*/ 13675797 h 1144905"/>
              <a:gd name="T4" fmla="*/ 576026 w 81280"/>
              <a:gd name="T5" fmla="*/ 0 h 1144905"/>
              <a:gd name="T6" fmla="*/ 0 w 81280"/>
              <a:gd name="T7" fmla="*/ 0 h 1144905"/>
              <a:gd name="T8" fmla="*/ 0 w 81280"/>
              <a:gd name="T9" fmla="*/ 13675797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4" name="Google Shape;102;p2"/>
          <p:cNvSpPr>
            <a:spLocks noChangeArrowheads="1"/>
          </p:cNvSpPr>
          <p:nvPr/>
        </p:nvSpPr>
        <p:spPr bwMode="auto">
          <a:xfrm>
            <a:off x="442913" y="836613"/>
            <a:ext cx="479583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r>
              <a:rPr lang="ru-RU" sz="2800"/>
              <a:t>Удачной альтернативой ключевого замка стал кодовый замок</a:t>
            </a:r>
            <a:br>
              <a:rPr lang="ru-RU" sz="2800"/>
            </a:br>
            <a:endParaRPr lang="ru-RU" sz="2800"/>
          </a:p>
        </p:txBody>
      </p:sp>
      <p:pic>
        <p:nvPicPr>
          <p:cNvPr id="18435" name="Picture 2" descr="https://lh3.googleusercontent.com/8MOtg-TvpBXJUSTokuIV56GQWiO1BjXeyh_zbXd_MUEPzCZ_QUSOx_DSx0u5mgCuiMdbPuaRdhV5TAwoJt-KfMPbMwY_URilQ7oD3uyRsDM3uzvOUH63LqNb3B9QJWZUGsyzkJdcoazHKnhrarWE_HCqylMNsp0W9n652DYo_gdQ9BBRbCeEAA5vX7mBK1W_=s2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896938"/>
            <a:ext cx="31194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Google Shape;117;p4"/>
          <p:cNvSpPr>
            <a:spLocks noChangeArrowheads="1"/>
          </p:cNvSpPr>
          <p:nvPr/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Кодовый замок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18437" name="Google Shape;102;p2"/>
          <p:cNvSpPr>
            <a:spLocks noChangeArrowheads="1"/>
          </p:cNvSpPr>
          <p:nvPr/>
        </p:nvSpPr>
        <p:spPr bwMode="auto">
          <a:xfrm>
            <a:off x="3573463" y="4656138"/>
            <a:ext cx="51641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marL="266700" indent="-266700"/>
            <a:r>
              <a:rPr lang="ru-RU" sz="2800"/>
              <a:t>Он лишен главного недостатка – физического ключа</a:t>
            </a:r>
          </a:p>
        </p:txBody>
      </p:sp>
      <p:sp>
        <p:nvSpPr>
          <p:cNvPr id="18438" name="Google Shape;85;p1"/>
          <p:cNvSpPr>
            <a:spLocks noChangeArrowheads="1"/>
          </p:cNvSpPr>
          <p:nvPr/>
        </p:nvSpPr>
        <p:spPr bwMode="auto">
          <a:xfrm>
            <a:off x="3584575" y="4614863"/>
            <a:ext cx="4981575" cy="809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0;p2"/>
          <p:cNvSpPr>
            <a:spLocks/>
          </p:cNvSpPr>
          <p:nvPr/>
        </p:nvSpPr>
        <p:spPr bwMode="auto">
          <a:xfrm>
            <a:off x="187325" y="1074738"/>
            <a:ext cx="90488" cy="1303337"/>
          </a:xfrm>
          <a:custGeom>
            <a:avLst/>
            <a:gdLst>
              <a:gd name="T0" fmla="*/ 0 w 81280"/>
              <a:gd name="T1" fmla="*/ 14990414 h 1144905"/>
              <a:gd name="T2" fmla="*/ 576033 w 81280"/>
              <a:gd name="T3" fmla="*/ 14990414 h 1144905"/>
              <a:gd name="T4" fmla="*/ 576033 w 81280"/>
              <a:gd name="T5" fmla="*/ 0 h 1144905"/>
              <a:gd name="T6" fmla="*/ 0 w 81280"/>
              <a:gd name="T7" fmla="*/ 0 h 1144905"/>
              <a:gd name="T8" fmla="*/ 0 w 81280"/>
              <a:gd name="T9" fmla="*/ 14990414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79475" y="1011238"/>
            <a:ext cx="82645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Защита материальных ценностей и интеллектуальной собственности при помощи сохранения их в сейфе.</a:t>
            </a:r>
          </a:p>
        </p:txBody>
      </p:sp>
      <p:sp>
        <p:nvSpPr>
          <p:cNvPr id="20483" name="Google Shape;117;p4"/>
          <p:cNvSpPr>
            <a:spLocks noChangeArrowheads="1"/>
          </p:cNvSpPr>
          <p:nvPr/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Объект исследования - 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20484" name="Google Shape;112;p3"/>
          <p:cNvSpPr>
            <a:spLocks noChangeArrowheads="1"/>
          </p:cNvSpPr>
          <p:nvPr/>
        </p:nvSpPr>
        <p:spPr bwMode="auto">
          <a:xfrm>
            <a:off x="1239838" y="2871788"/>
            <a:ext cx="7634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Предмет исследования -</a:t>
            </a:r>
            <a:endParaRPr lang="ru-RU" sz="4000">
              <a:solidFill>
                <a:schemeClr val="accent2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800"/>
              <a:t>разработка устройства для защиты двери от несанкционированного доступа</a:t>
            </a:r>
          </a:p>
        </p:txBody>
      </p:sp>
      <p:sp>
        <p:nvSpPr>
          <p:cNvPr id="20485" name="Google Shape;85;p1"/>
          <p:cNvSpPr>
            <a:spLocks noChangeArrowheads="1"/>
          </p:cNvSpPr>
          <p:nvPr/>
        </p:nvSpPr>
        <p:spPr bwMode="auto">
          <a:xfrm>
            <a:off x="1287463" y="2951163"/>
            <a:ext cx="7064375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7;p4"/>
          <p:cNvSpPr>
            <a:spLocks noChangeArrowheads="1"/>
          </p:cNvSpPr>
          <p:nvPr/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ЦЕЛЬ И ЗАДАЧИ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22530" name="Google Shape;118;p4"/>
          <p:cNvSpPr>
            <a:spLocks/>
          </p:cNvSpPr>
          <p:nvPr/>
        </p:nvSpPr>
        <p:spPr bwMode="auto">
          <a:xfrm>
            <a:off x="171450" y="908050"/>
            <a:ext cx="90488" cy="1814513"/>
          </a:xfrm>
          <a:custGeom>
            <a:avLst/>
            <a:gdLst>
              <a:gd name="T0" fmla="*/ 0 w 81280"/>
              <a:gd name="T1" fmla="*/ 7222589 h 1144905"/>
              <a:gd name="T2" fmla="*/ 331251 w 81280"/>
              <a:gd name="T3" fmla="*/ 7222589 h 1144905"/>
              <a:gd name="T4" fmla="*/ 331251 w 81280"/>
              <a:gd name="T5" fmla="*/ 0 h 1144905"/>
              <a:gd name="T6" fmla="*/ 0 w 81280"/>
              <a:gd name="T7" fmla="*/ 0 h 1144905"/>
              <a:gd name="T8" fmla="*/ 0 w 81280"/>
              <a:gd name="T9" fmla="*/ 7222589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1" name="Google Shape;122;p4"/>
          <p:cNvSpPr>
            <a:spLocks noChangeArrowheads="1"/>
          </p:cNvSpPr>
          <p:nvPr/>
        </p:nvSpPr>
        <p:spPr bwMode="auto">
          <a:xfrm>
            <a:off x="611188" y="2974975"/>
            <a:ext cx="7561262" cy="2190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66700" indent="-266700"/>
            <a:r>
              <a:rPr lang="ru-RU" sz="2800" b="1" dirty="0">
                <a:solidFill>
                  <a:schemeClr val="accent2"/>
                </a:solidFill>
              </a:rPr>
              <a:t>Задачи работы:</a:t>
            </a:r>
          </a:p>
          <a:p>
            <a:pPr marL="266700" indent="-266700">
              <a:buFontTx/>
              <a:buChar char="•"/>
            </a:pPr>
            <a:r>
              <a:rPr lang="ru-RU" sz="2800" dirty="0"/>
              <a:t>Изучить принцип работы кодовых замков</a:t>
            </a:r>
          </a:p>
          <a:p>
            <a:pPr marL="266700" indent="-266700">
              <a:buFontTx/>
              <a:buChar char="•"/>
            </a:pPr>
            <a:r>
              <a:rPr lang="ru-RU" sz="2800" dirty="0"/>
              <a:t>Изучить платформу </a:t>
            </a:r>
            <a:r>
              <a:rPr lang="ru-RU" sz="2800" dirty="0" err="1"/>
              <a:t>NodeMCU</a:t>
            </a:r>
            <a:endParaRPr lang="ru-RU" sz="2800" dirty="0"/>
          </a:p>
          <a:p>
            <a:pPr marL="266700" indent="-266700">
              <a:buFontTx/>
              <a:buChar char="•"/>
            </a:pPr>
            <a:r>
              <a:rPr lang="ru-RU" sz="2800" dirty="0"/>
              <a:t>Сформулировать алгоритм работы устройства </a:t>
            </a:r>
          </a:p>
          <a:p>
            <a:pPr marL="266700" indent="-266700">
              <a:buFontTx/>
              <a:buChar char="•"/>
            </a:pPr>
            <a:r>
              <a:rPr lang="ru-RU" sz="2800" dirty="0"/>
              <a:t>Написать программный код</a:t>
            </a:r>
          </a:p>
          <a:p>
            <a:pPr marL="266700" indent="-266700">
              <a:buFontTx/>
              <a:buChar char="•"/>
            </a:pPr>
            <a:r>
              <a:rPr lang="ru-RU" sz="2800" dirty="0"/>
              <a:t>Протестировать работу устройства</a:t>
            </a:r>
          </a:p>
        </p:txBody>
      </p:sp>
      <p:sp>
        <p:nvSpPr>
          <p:cNvPr id="22532" name="Google Shape;123;p4"/>
          <p:cNvSpPr>
            <a:spLocks noChangeArrowheads="1"/>
          </p:cNvSpPr>
          <p:nvPr/>
        </p:nvSpPr>
        <p:spPr bwMode="auto">
          <a:xfrm>
            <a:off x="677863" y="2813050"/>
            <a:ext cx="8208962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531813" y="912813"/>
            <a:ext cx="80978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>
                <a:solidFill>
                  <a:schemeClr val="accent2"/>
                </a:solidFill>
              </a:rPr>
              <a:t>Целью работы</a:t>
            </a:r>
            <a:r>
              <a:rPr lang="ru-RU" sz="2800"/>
              <a:t> является разработка электронного устройства, способного защитить дверь от злоумышленников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8;p4"/>
          <p:cNvSpPr>
            <a:spLocks/>
          </p:cNvSpPr>
          <p:nvPr/>
        </p:nvSpPr>
        <p:spPr bwMode="auto">
          <a:xfrm>
            <a:off x="179388" y="908050"/>
            <a:ext cx="90487" cy="938213"/>
          </a:xfrm>
          <a:custGeom>
            <a:avLst/>
            <a:gdLst>
              <a:gd name="T0" fmla="*/ 0 w 81280"/>
              <a:gd name="T1" fmla="*/ 75154937 h 1144905"/>
              <a:gd name="T2" fmla="*/ 412601 w 81280"/>
              <a:gd name="T3" fmla="*/ 75154937 h 1144905"/>
              <a:gd name="T4" fmla="*/ 412601 w 81280"/>
              <a:gd name="T5" fmla="*/ 0 h 1144905"/>
              <a:gd name="T6" fmla="*/ 0 w 81280"/>
              <a:gd name="T7" fmla="*/ 0 h 1144905"/>
              <a:gd name="T8" fmla="*/ 0 w 81280"/>
              <a:gd name="T9" fmla="*/ 75154937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25450" y="874713"/>
            <a:ext cx="4513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/>
            <a:r>
              <a:rPr lang="ru-RU" sz="2000"/>
              <a:t>Современные двери с электронными замками имеют весьма внушительную стоимость. 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988" y="920750"/>
            <a:ext cx="32258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Google Shape;117;p4"/>
          <p:cNvSpPr>
            <a:spLocks noChangeArrowheads="1"/>
          </p:cNvSpPr>
          <p:nvPr/>
        </p:nvSpPr>
        <p:spPr bwMode="auto">
          <a:xfrm>
            <a:off x="0" y="0"/>
            <a:ext cx="9144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Актуальность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404813" y="4611688"/>
            <a:ext cx="8739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Моё решение — разработать недорогое приспособление для защиты двери, включающее в себя электронный замок, сканер отпечатка пальцев, и разблокировку через Telegram.</a:t>
            </a:r>
          </a:p>
        </p:txBody>
      </p:sp>
      <p:sp>
        <p:nvSpPr>
          <p:cNvPr id="24582" name="Google Shape;85;p1"/>
          <p:cNvSpPr>
            <a:spLocks noChangeArrowheads="1"/>
          </p:cNvSpPr>
          <p:nvPr/>
        </p:nvSpPr>
        <p:spPr bwMode="auto">
          <a:xfrm flipV="1">
            <a:off x="509588" y="4225925"/>
            <a:ext cx="8424862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17;p4"/>
          <p:cNvSpPr>
            <a:spLocks noChangeArrowheads="1"/>
          </p:cNvSpPr>
          <p:nvPr/>
        </p:nvSpPr>
        <p:spPr bwMode="auto">
          <a:xfrm>
            <a:off x="1331913" y="188913"/>
            <a:ext cx="70627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Умные замки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28674" name="Google Shape;118;p4"/>
          <p:cNvSpPr>
            <a:spLocks/>
          </p:cNvSpPr>
          <p:nvPr/>
        </p:nvSpPr>
        <p:spPr bwMode="auto">
          <a:xfrm>
            <a:off x="179388" y="908050"/>
            <a:ext cx="90487" cy="671513"/>
          </a:xfrm>
          <a:custGeom>
            <a:avLst/>
            <a:gdLst>
              <a:gd name="T0" fmla="*/ 0 w 81280"/>
              <a:gd name="T1" fmla="*/ 20482304 h 1144905"/>
              <a:gd name="T2" fmla="*/ 754990 w 81280"/>
              <a:gd name="T3" fmla="*/ 20482304 h 1144905"/>
              <a:gd name="T4" fmla="*/ 754990 w 81280"/>
              <a:gd name="T5" fmla="*/ 0 h 1144905"/>
              <a:gd name="T6" fmla="*/ 0 w 81280"/>
              <a:gd name="T7" fmla="*/ 0 h 1144905"/>
              <a:gd name="T8" fmla="*/ 0 w 81280"/>
              <a:gd name="T9" fmla="*/ 20482304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23888" y="846138"/>
            <a:ext cx="831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just"/>
            <a:r>
              <a:rPr lang="ru-RU" sz="2000"/>
              <a:t>От механических кодовых замков </a:t>
            </a:r>
            <a:r>
              <a:rPr lang="en-US" sz="2000"/>
              <a:t>XIX </a:t>
            </a:r>
            <a:r>
              <a:rPr lang="ru-RU" sz="2000"/>
              <a:t>века мы пришли к </a:t>
            </a:r>
            <a:r>
              <a:rPr lang="en-US" sz="2000"/>
              <a:t>“</a:t>
            </a:r>
            <a:r>
              <a:rPr lang="ru-RU" sz="2000"/>
              <a:t>умным</a:t>
            </a:r>
            <a:r>
              <a:rPr lang="en-US" sz="2000"/>
              <a:t>”</a:t>
            </a:r>
            <a:r>
              <a:rPr lang="ru-RU" sz="2000"/>
              <a:t> электронным замкам </a:t>
            </a:r>
            <a:r>
              <a:rPr lang="en-US" sz="2000"/>
              <a:t>XXI </a:t>
            </a:r>
            <a:r>
              <a:rPr lang="ru-RU" sz="2000"/>
              <a:t>века.</a:t>
            </a:r>
          </a:p>
        </p:txBody>
      </p:sp>
      <p:pic>
        <p:nvPicPr>
          <p:cNvPr id="28676" name="Picture 8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1809750"/>
            <a:ext cx="391636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79425" y="4841875"/>
            <a:ext cx="8485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just"/>
            <a:r>
              <a:rPr lang="ru-RU" sz="2000"/>
              <a:t>Я решил разработать свой умный замок, имеющий комбинированный вариант разблокировки</a:t>
            </a:r>
            <a:r>
              <a:rPr lang="en-US" sz="2000"/>
              <a:t>: </a:t>
            </a:r>
            <a:r>
              <a:rPr lang="ru-RU" sz="2000"/>
              <a:t>при помощи отпечатка пальцев и через </a:t>
            </a:r>
            <a:r>
              <a:rPr lang="en-US" sz="2000"/>
              <a:t>Telegram-</a:t>
            </a:r>
            <a:r>
              <a:rPr lang="ru-RU" sz="2000"/>
              <a:t>бота, работающего через интернет</a:t>
            </a:r>
          </a:p>
        </p:txBody>
      </p:sp>
      <p:sp>
        <p:nvSpPr>
          <p:cNvPr id="28680" name="Google Shape;85;p1"/>
          <p:cNvSpPr>
            <a:spLocks noChangeArrowheads="1"/>
          </p:cNvSpPr>
          <p:nvPr/>
        </p:nvSpPr>
        <p:spPr bwMode="auto">
          <a:xfrm flipV="1">
            <a:off x="557213" y="4602163"/>
            <a:ext cx="8424862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17;p4"/>
          <p:cNvSpPr>
            <a:spLocks noChangeArrowheads="1"/>
          </p:cNvSpPr>
          <p:nvPr/>
        </p:nvSpPr>
        <p:spPr bwMode="auto">
          <a:xfrm>
            <a:off x="1331913" y="188913"/>
            <a:ext cx="70627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Разработка умного замка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0722" name="Google Shape;118;p4"/>
          <p:cNvSpPr>
            <a:spLocks/>
          </p:cNvSpPr>
          <p:nvPr/>
        </p:nvSpPr>
        <p:spPr bwMode="auto">
          <a:xfrm>
            <a:off x="179388" y="908050"/>
            <a:ext cx="90487" cy="5426075"/>
          </a:xfrm>
          <a:custGeom>
            <a:avLst/>
            <a:gdLst>
              <a:gd name="T0" fmla="*/ 0 w 81280"/>
              <a:gd name="T1" fmla="*/ 525344437 h 1144905"/>
              <a:gd name="T2" fmla="*/ 238779 w 81280"/>
              <a:gd name="T3" fmla="*/ 525344437 h 1144905"/>
              <a:gd name="T4" fmla="*/ 238779 w 81280"/>
              <a:gd name="T5" fmla="*/ 0 h 1144905"/>
              <a:gd name="T6" fmla="*/ 0 w 81280"/>
              <a:gd name="T7" fmla="*/ 0 h 1144905"/>
              <a:gd name="T8" fmla="*/ 0 w 81280"/>
              <a:gd name="T9" fmla="*/ 525344437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47750" y="942975"/>
            <a:ext cx="780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/>
            <a:r>
              <a:rPr lang="ru-RU" sz="2000"/>
              <a:t>Основа проекта – платформа </a:t>
            </a:r>
            <a:r>
              <a:rPr lang="en-US" sz="2000"/>
              <a:t>NodeMCU</a:t>
            </a:r>
            <a:r>
              <a:rPr lang="ru-RU" sz="2000"/>
              <a:t>. Периферийные устройства</a:t>
            </a:r>
            <a:r>
              <a:rPr lang="en-US" sz="2000"/>
              <a:t>:</a:t>
            </a:r>
            <a:r>
              <a:rPr lang="ru-RU" sz="2000"/>
              <a:t> Электронный замок, датчик отпечаток пальцев. </a:t>
            </a:r>
          </a:p>
        </p:txBody>
      </p:sp>
      <p:pic>
        <p:nvPicPr>
          <p:cNvPr id="30724" name="Picture 9" descr="nodemcu-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1879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jm-101-1024x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4025" y="2468563"/>
            <a:ext cx="253206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5" descr="medium_solenoid-lock-54x38x28m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5488" y="4413250"/>
            <a:ext cx="30241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17;p4"/>
          <p:cNvSpPr>
            <a:spLocks noChangeArrowheads="1"/>
          </p:cNvSpPr>
          <p:nvPr/>
        </p:nvSpPr>
        <p:spPr bwMode="auto">
          <a:xfrm>
            <a:off x="1331913" y="188913"/>
            <a:ext cx="70627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0" tIns="52150" rIns="104300" bIns="5215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accent2"/>
                </a:solidFill>
              </a:rPr>
              <a:t>Питание устройства</a:t>
            </a: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2770" name="Google Shape;118;p4"/>
          <p:cNvSpPr>
            <a:spLocks/>
          </p:cNvSpPr>
          <p:nvPr/>
        </p:nvSpPr>
        <p:spPr bwMode="auto">
          <a:xfrm>
            <a:off x="169863" y="1095375"/>
            <a:ext cx="90487" cy="1651000"/>
          </a:xfrm>
          <a:custGeom>
            <a:avLst/>
            <a:gdLst>
              <a:gd name="T0" fmla="*/ 0 w 81280"/>
              <a:gd name="T1" fmla="*/ 62295029 h 1144905"/>
              <a:gd name="T2" fmla="*/ 201817 w 81280"/>
              <a:gd name="T3" fmla="*/ 62295029 h 1144905"/>
              <a:gd name="T4" fmla="*/ 201817 w 81280"/>
              <a:gd name="T5" fmla="*/ 0 h 1144905"/>
              <a:gd name="T6" fmla="*/ 0 w 81280"/>
              <a:gd name="T7" fmla="*/ 0 h 1144905"/>
              <a:gd name="T8" fmla="*/ 0 w 81280"/>
              <a:gd name="T9" fmla="*/ 62295029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 extrusionOk="0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76238" y="1035050"/>
            <a:ext cx="85423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>
              <a:buFontTx/>
              <a:buChar char="•"/>
            </a:pPr>
            <a:r>
              <a:rPr lang="ru-RU" sz="2000" dirty="0"/>
              <a:t>Питание устройства осуществляется от двух аккумуляторов 3,7 В. </a:t>
            </a:r>
          </a:p>
          <a:p>
            <a:pPr marL="266700" indent="-266700">
              <a:buFontTx/>
              <a:buChar char="•"/>
            </a:pPr>
            <a:r>
              <a:rPr lang="ru-RU" sz="2000" dirty="0"/>
              <a:t>Для питания замка, который требует 12В, используется повышающий преобразователь напряжения MT3608. </a:t>
            </a:r>
          </a:p>
          <a:p>
            <a:pPr marL="266700" indent="-266700">
              <a:buFontTx/>
              <a:buChar char="•"/>
            </a:pPr>
            <a:r>
              <a:rPr lang="ru-RU" sz="2000" dirty="0"/>
              <a:t>Зарядка аккумуляторов осуществляется 2-мя зарядными платами TP4056 </a:t>
            </a:r>
          </a:p>
        </p:txBody>
      </p:sp>
      <p:pic>
        <p:nvPicPr>
          <p:cNvPr id="32772" name="Picture 9" descr="https://ae04.alicdn.com/kf/H1ef41e7bd4f3413396b2877a788a231aC/10-TP4056-5-1A-Micro-USB-1865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79425" y="2959100"/>
            <a:ext cx="19732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https://arduino54.ru/wp-content/uploads/2020/10/mp89-1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706688" y="4210050"/>
            <a:ext cx="22272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2" descr="H964fcbd5e24341cfad57c5fa079af2cf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1413" y="2932113"/>
            <a:ext cx="22447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270</TotalTime>
  <Words>535</Words>
  <Application>Microsoft Office PowerPoint</Application>
  <PresentationFormat>Экран (4:3)</PresentationFormat>
  <Paragraphs>75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宋体</vt:lpstr>
      <vt:lpstr>Arial</vt:lpstr>
      <vt:lpstr>Noto Sans Symbols</vt:lpstr>
      <vt:lpstr>Times New Roman</vt:lpstr>
      <vt:lpstr>Verdana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Dmitry</cp:lastModifiedBy>
  <cp:revision>17</cp:revision>
  <dcterms:created xsi:type="dcterms:W3CDTF">2020-12-10T18:52:58Z</dcterms:created>
  <dcterms:modified xsi:type="dcterms:W3CDTF">2023-01-04T17:46:09Z</dcterms:modified>
</cp:coreProperties>
</file>