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1662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4392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748F-52AB-4C7F-A245-FA8D42FC04F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ферма по выращиванию и разведению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сверчков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2" y="4553744"/>
            <a:ext cx="4392488" cy="2304256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Бабин Константин Дмитриевич,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класс, МАОУ «Академический лицей № 95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Челябинска»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Гужавина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Александровна, педагог дополнительного образования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«Академический лицей № 95 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1319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9512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 взгляд проект сверчковой фермы интересен как производство полезного для организма продукта, который при этом оставляет минимальный экологический след.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проекта позволяет показать взаимосвязь между едой и состоянием окружающей среды. Разведение сверчков требует гораздо меньше ресурсов, чем выращивание крупного рогатого скота, свиней, кур. Насекомые выделяют меньше парниковых газов и аммиака, чем крупный рогатый скот или свиньи, а также им не нужно столько земли и воды, чем выращивание крупного рогатого скота.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https://zooclub.org.ua/uploads/2020/09/22/bananovyy-sverchok2.jpg"/>
          <p:cNvPicPr/>
          <p:nvPr/>
        </p:nvPicPr>
        <p:blipFill>
          <a:blip r:embed="rId2" cstate="print"/>
          <a:srcRect l="771" b="5321"/>
          <a:stretch>
            <a:fillRect/>
          </a:stretch>
        </p:blipFill>
        <p:spPr bwMode="auto">
          <a:xfrm>
            <a:off x="1792288" y="2790433"/>
            <a:ext cx="2827020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biolib.cz/IMG/GAL/BIG/197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718" y="692696"/>
            <a:ext cx="2804160" cy="21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-fotki.yandex.ru/get/5816/101743230.9f/0_a7359_ce90daef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878" y="692696"/>
            <a:ext cx="282892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arbins portent 050303 034 pnc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0739" y="2790434"/>
            <a:ext cx="2807216" cy="193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49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99512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5290" y="1412776"/>
            <a:ext cx="5967189" cy="53285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Сверчки являются источниками полноценного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безглютенового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белка, они содержат все девять незаменимых аминокислот в идеальных пропорциях. Употребление сверчков снижает в крови уровень воспалительных белков TNF-альфа.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 влияют на множество функций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липидного обмена до иммунной защиты. Нарушение регуляции и их рост связаны с развитием депрессии, болезни Альцгеймера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рака.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render.fineartamerica.com/images/images-profile-flow/400/images-medium-large-5/6-tnf-alpha-molecule-molekuulscience-photo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43994"/>
            <a:ext cx="2836704" cy="28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www.biolib.cz/IMG/GAL/BIG/197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2" y="3168171"/>
            <a:ext cx="2804160" cy="28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5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автоматизированная ферма для выращивания сверчков.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прототип автоматизированной фермы для выращивания сверчков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классификации съедобных насекомых;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условий, необходимых для выращивания и размножения сверчков;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автоматизированных устройств, применяемых на сверчковых фермах;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автоматизированной фермы для выращивания сверчков.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съедобных насекомых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22753"/>
              </p:ext>
            </p:extLst>
          </p:nvPr>
        </p:nvGraphicFramePr>
        <p:xfrm>
          <a:off x="356753" y="1916832"/>
          <a:ext cx="8352927" cy="305074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783775">
                  <a:extLst>
                    <a:ext uri="{9D8B030D-6E8A-4147-A177-3AD203B41FA5}">
                      <a16:colId xmlns="" xmlns:a16="http://schemas.microsoft.com/office/drawing/2014/main" val="4124123241"/>
                    </a:ext>
                  </a:extLst>
                </a:gridCol>
                <a:gridCol w="2784576">
                  <a:extLst>
                    <a:ext uri="{9D8B030D-6E8A-4147-A177-3AD203B41FA5}">
                      <a16:colId xmlns="" xmlns:a16="http://schemas.microsoft.com/office/drawing/2014/main" val="3060118936"/>
                    </a:ext>
                  </a:extLst>
                </a:gridCol>
                <a:gridCol w="2784576">
                  <a:extLst>
                    <a:ext uri="{9D8B030D-6E8A-4147-A177-3AD203B41FA5}">
                      <a16:colId xmlns="" xmlns:a16="http://schemas.microsoft.com/office/drawing/2014/main" val="1017504726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 насекомых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название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видов, потребляемых в мире (%)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51335037"/>
                  </a:ext>
                </a:extLst>
              </a:tr>
              <a:tr h="4234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Жесткокрылые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5959039"/>
                  </a:ext>
                </a:extLst>
              </a:tr>
              <a:tr h="4234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Чешуекрылые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Бабочки, мотыльки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0896047"/>
                  </a:ext>
                </a:extLst>
              </a:tr>
              <a:tr h="4234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Перепончатокрылые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Пчелы, осы, муравьи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5825165"/>
                  </a:ext>
                </a:extLst>
              </a:tr>
              <a:tr h="8901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Прямокрылые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Кузнечики, саранча, сверчки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7531703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51571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насекомые, потребляемые людьми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съедобных насекомых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78121"/>
              </p:ext>
            </p:extLst>
          </p:nvPr>
        </p:nvGraphicFramePr>
        <p:xfrm>
          <a:off x="457199" y="1916832"/>
          <a:ext cx="8229601" cy="373075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594521">
                  <a:extLst>
                    <a:ext uri="{9D8B030D-6E8A-4147-A177-3AD203B41FA5}">
                      <a16:colId xmlns="" xmlns:a16="http://schemas.microsoft.com/office/drawing/2014/main" val="383541128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807538135"/>
                    </a:ext>
                  </a:extLst>
                </a:gridCol>
                <a:gridCol w="1073940">
                  <a:extLst>
                    <a:ext uri="{9D8B030D-6E8A-4147-A177-3AD203B41FA5}">
                      <a16:colId xmlns="" xmlns:a16="http://schemas.microsoft.com/office/drawing/2014/main" val="1103549995"/>
                    </a:ext>
                  </a:extLst>
                </a:gridCol>
                <a:gridCol w="1157082">
                  <a:extLst>
                    <a:ext uri="{9D8B030D-6E8A-4147-A177-3AD203B41FA5}">
                      <a16:colId xmlns="" xmlns:a16="http://schemas.microsoft.com/office/drawing/2014/main" val="1453762422"/>
                    </a:ext>
                  </a:extLst>
                </a:gridCol>
                <a:gridCol w="1157082">
                  <a:extLst>
                    <a:ext uri="{9D8B030D-6E8A-4147-A177-3AD203B41FA5}">
                      <a16:colId xmlns="" xmlns:a16="http://schemas.microsoft.com/office/drawing/2014/main" val="3034236778"/>
                    </a:ext>
                  </a:extLst>
                </a:gridCol>
                <a:gridCol w="1157082">
                  <a:extLst>
                    <a:ext uri="{9D8B030D-6E8A-4147-A177-3AD203B41FA5}">
                      <a16:colId xmlns="" xmlns:a16="http://schemas.microsoft.com/office/drawing/2014/main" val="3674962168"/>
                    </a:ext>
                  </a:extLst>
                </a:gridCol>
                <a:gridCol w="1153790">
                  <a:extLst>
                    <a:ext uri="{9D8B030D-6E8A-4147-A177-3AD203B41FA5}">
                      <a16:colId xmlns="" xmlns:a16="http://schemas.microsoft.com/office/drawing/2014/main" val="1479312764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Сырой протеин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Сырой жир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Сырая зола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2376090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Acheta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911239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Gryllus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bimaculatus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559928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Gryllus assimilis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86105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Eugryllodes sigillatus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832864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Phaeophilacris bredoides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5936910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Tarbinskiellus portentosus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30358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58052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тела сверчков,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существования сверчков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92476"/>
              </p:ext>
            </p:extLst>
          </p:nvPr>
        </p:nvGraphicFramePr>
        <p:xfrm>
          <a:off x="179514" y="1844825"/>
          <a:ext cx="8784973" cy="475277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646392">
                  <a:extLst>
                    <a:ext uri="{9D8B030D-6E8A-4147-A177-3AD203B41FA5}">
                      <a16:colId xmlns="" xmlns:a16="http://schemas.microsoft.com/office/drawing/2014/main" val="3075911786"/>
                    </a:ext>
                  </a:extLst>
                </a:gridCol>
                <a:gridCol w="1653979">
                  <a:extLst>
                    <a:ext uri="{9D8B030D-6E8A-4147-A177-3AD203B41FA5}">
                      <a16:colId xmlns="" xmlns:a16="http://schemas.microsoft.com/office/drawing/2014/main" val="22080665"/>
                    </a:ext>
                  </a:extLst>
                </a:gridCol>
                <a:gridCol w="1935544">
                  <a:extLst>
                    <a:ext uri="{9D8B030D-6E8A-4147-A177-3AD203B41FA5}">
                      <a16:colId xmlns="" xmlns:a16="http://schemas.microsoft.com/office/drawing/2014/main" val="4112581724"/>
                    </a:ext>
                  </a:extLst>
                </a:gridCol>
                <a:gridCol w="1935544">
                  <a:extLst>
                    <a:ext uri="{9D8B030D-6E8A-4147-A177-3AD203B41FA5}">
                      <a16:colId xmlns="" xmlns:a16="http://schemas.microsoft.com/office/drawing/2014/main" val="481347252"/>
                    </a:ext>
                  </a:extLst>
                </a:gridCol>
                <a:gridCol w="1613514">
                  <a:extLst>
                    <a:ext uri="{9D8B030D-6E8A-4147-A177-3AD203B41FA5}">
                      <a16:colId xmlns="" xmlns:a16="http://schemas.microsoft.com/office/drawing/2014/main" val="1061809796"/>
                    </a:ext>
                  </a:extLst>
                </a:gridCol>
              </a:tblGrid>
              <a:tr h="10997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эмбриогенеза, сутки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Продолжи-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тельность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личиночного развития, недели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Продолжи-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тельность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 имаго, недели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яиц, отложенных одной самкой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2408256454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Acheta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(26-28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3537790640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Gryllus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bimaculatus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(30-33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4056566031"/>
                  </a:ext>
                </a:extLst>
              </a:tr>
              <a:tr h="4674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Gryllus assimilis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(30-33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241283644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Eugryllodes sigillatus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(28-31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250-300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2061157011"/>
                  </a:ext>
                </a:extLst>
              </a:tr>
              <a:tr h="7295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Phaeophilacris bredoides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(26-27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 (20-22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2835133623"/>
                  </a:ext>
                </a:extLst>
              </a:tr>
              <a:tr h="7557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Tarbinskiellus portentosus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(28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="" xmlns:a16="http://schemas.microsoft.com/office/drawing/2014/main" val="12267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Автоматизированная ферма по разведению сверчков</a:t>
            </a:r>
            <a:endParaRPr lang="ru-RU" dirty="0"/>
          </a:p>
        </p:txBody>
      </p:sp>
      <p:pic>
        <p:nvPicPr>
          <p:cNvPr id="5" name="Рисунок 4" descr="IMG-20221116-WA0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4328604"/>
            <a:ext cx="3528392" cy="221143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645" y="1049234"/>
            <a:ext cx="2476181" cy="417646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8" y="1879157"/>
            <a:ext cx="3658854" cy="24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подключения отдельных модулей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13036" t="36512" r="32200" b="20930"/>
          <a:stretch>
            <a:fillRect/>
          </a:stretch>
        </p:blipFill>
        <p:spPr bwMode="auto">
          <a:xfrm>
            <a:off x="683568" y="1916832"/>
            <a:ext cx="2747603" cy="185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8875" t="38837" r="1751" b="10667"/>
          <a:stretch>
            <a:fillRect/>
          </a:stretch>
        </p:blipFill>
        <p:spPr bwMode="auto">
          <a:xfrm>
            <a:off x="5004048" y="1844824"/>
            <a:ext cx="3526155" cy="18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1595" t="16512" r="9501" b="29737"/>
          <a:stretch>
            <a:fillRect/>
          </a:stretch>
        </p:blipFill>
        <p:spPr bwMode="auto">
          <a:xfrm>
            <a:off x="663954" y="4141188"/>
            <a:ext cx="2827124" cy="18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771856"/>
            <a:ext cx="78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датчика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DHT 11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экрана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LCD 1602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12166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реле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8707" t="25517" r="29010" b="36322"/>
          <a:stretch/>
        </p:blipFill>
        <p:spPr bwMode="auto">
          <a:xfrm>
            <a:off x="5004047" y="4141188"/>
            <a:ext cx="3526155" cy="183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4936" y="612050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сервопривода </a:t>
            </a:r>
          </a:p>
        </p:txBody>
      </p:sp>
    </p:spTree>
    <p:extLst>
      <p:ext uri="{BB962C8B-B14F-4D97-AF65-F5344CB8AC3E}">
        <p14:creationId xmlns:p14="http://schemas.microsoft.com/office/powerpoint/2010/main" val="15217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 программного кода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r="79699" b="24598"/>
          <a:stretch/>
        </p:blipFill>
        <p:spPr bwMode="auto">
          <a:xfrm>
            <a:off x="323528" y="1854346"/>
            <a:ext cx="2210435" cy="4617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r="80862" b="25058"/>
          <a:stretch/>
        </p:blipFill>
        <p:spPr bwMode="auto">
          <a:xfrm>
            <a:off x="3347864" y="1860699"/>
            <a:ext cx="2098675" cy="462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r="65604" b="16782"/>
          <a:stretch/>
        </p:blipFill>
        <p:spPr bwMode="auto">
          <a:xfrm>
            <a:off x="6156176" y="1854347"/>
            <a:ext cx="2599690" cy="462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6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d30a9ff5692a61289e77affd552283c757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433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Автоматизированная ферма по выращиванию и разведению сверчков</vt:lpstr>
      <vt:lpstr>Актуальность</vt:lpstr>
      <vt:lpstr>Презентация PowerPoint</vt:lpstr>
      <vt:lpstr>Классификация съедобных насекомых</vt:lpstr>
      <vt:lpstr>Классификация съедобных насекомых</vt:lpstr>
      <vt:lpstr>Условия для существования сверчков</vt:lpstr>
      <vt:lpstr>Автоматизированная ферма по разведению сверчков</vt:lpstr>
      <vt:lpstr>Схемы подключения отдельных модулей</vt:lpstr>
      <vt:lpstr>Фрагмент программного кода</vt:lpstr>
      <vt:lpstr>Вывод</vt:lpstr>
      <vt:lpstr>Спасибо за внимание!</vt:lpstr>
    </vt:vector>
  </TitlesOfParts>
  <Company>presentation-creation.ru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День земли</dc:title>
  <dc:creator>obstinate</dc:creator>
  <dc:description>Шаблон презентации с сайта http://presentation-creation.ru/</dc:description>
  <cp:lastModifiedBy>User</cp:lastModifiedBy>
  <cp:revision>22</cp:revision>
  <dcterms:created xsi:type="dcterms:W3CDTF">2017-10-28T10:49:01Z</dcterms:created>
  <dcterms:modified xsi:type="dcterms:W3CDTF">2023-03-15T15:36:52Z</dcterms:modified>
</cp:coreProperties>
</file>