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5" r:id="rId3"/>
    <p:sldId id="278" r:id="rId4"/>
    <p:sldId id="266" r:id="rId5"/>
    <p:sldId id="264" r:id="rId6"/>
    <p:sldId id="259" r:id="rId7"/>
    <p:sldId id="275" r:id="rId8"/>
    <p:sldId id="268" r:id="rId9"/>
    <p:sldId id="281" r:id="rId10"/>
    <p:sldId id="279" r:id="rId11"/>
    <p:sldId id="267" r:id="rId12"/>
    <p:sldId id="272" r:id="rId13"/>
    <p:sldId id="261" r:id="rId14"/>
    <p:sldId id="276" r:id="rId15"/>
    <p:sldId id="277" r:id="rId16"/>
    <p:sldId id="273" r:id="rId17"/>
    <p:sldId id="274" r:id="rId18"/>
    <p:sldId id="280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динцовМН" initials="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5230-C889-4C57-B57B-B6B9A26C25FE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25C-9C45-43EF-A95F-AC04C6DA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5230-C889-4C57-B57B-B6B9A26C25FE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25C-9C45-43EF-A95F-AC04C6DA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5230-C889-4C57-B57B-B6B9A26C25FE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25C-9C45-43EF-A95F-AC04C6DA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5230-C889-4C57-B57B-B6B9A26C25FE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25C-9C45-43EF-A95F-AC04C6DA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5230-C889-4C57-B57B-B6B9A26C25FE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25C-9C45-43EF-A95F-AC04C6DA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5230-C889-4C57-B57B-B6B9A26C25FE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25C-9C45-43EF-A95F-AC04C6DA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5230-C889-4C57-B57B-B6B9A26C25FE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25C-9C45-43EF-A95F-AC04C6DA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5230-C889-4C57-B57B-B6B9A26C25FE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25C-9C45-43EF-A95F-AC04C6DA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5230-C889-4C57-B57B-B6B9A26C25FE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25C-9C45-43EF-A95F-AC04C6DA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5230-C889-4C57-B57B-B6B9A26C25FE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25C-9C45-43EF-A95F-AC04C6DA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5230-C889-4C57-B57B-B6B9A26C25FE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25C-9C45-43EF-A95F-AC04C6DA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5230-C889-4C57-B57B-B6B9A26C25FE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C25C-9C45-43EF-A95F-AC04C6DA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Портативное зарядное устройство на солнечных панелях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Практико-ориентированный проект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выполнили проект ученики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 класса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Гомола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Кирилл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Лотоцкая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Ольга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научные руководители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Одинцов М.Н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Лотоцкий А.Л.</a:t>
            </a:r>
            <a:endParaRPr lang="ru-RU" sz="2700" dirty="0"/>
          </a:p>
        </p:txBody>
      </p:sp>
      <p:pic>
        <p:nvPicPr>
          <p:cNvPr id="5" name="Содержимое 3" descr="Школа 37_лого_на подпи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 37 с углублённым изучением отдельных предметов»</a:t>
            </a:r>
            <a:b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Сборка и тестирование прототипа</a:t>
            </a:r>
            <a:endParaRPr lang="ru-RU" dirty="0"/>
          </a:p>
        </p:txBody>
      </p:sp>
      <p:pic>
        <p:nvPicPr>
          <p:cNvPr id="8" name="Содержимое 3" descr="Школа 37_лого_на подпи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397000"/>
          <a:ext cx="8572560" cy="38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7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2853A9-7616-4C1E-8FDE-4B01081A32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233065" y="1338647"/>
            <a:ext cx="2748781" cy="4071967"/>
          </a:xfrm>
          <a:prstGeom prst="rect">
            <a:avLst/>
          </a:prstGeom>
          <a:ln>
            <a:solidFill>
              <a:srgbClr val="0926FF"/>
            </a:solidFill>
          </a:ln>
        </p:spPr>
      </p:pic>
      <p:pic>
        <p:nvPicPr>
          <p:cNvPr id="11" name="Рисунок 10" descr="IMG_20220622_13403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628" y="1857364"/>
            <a:ext cx="3857652" cy="320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в сборе</a:t>
            </a:r>
            <a:endParaRPr lang="ru-RU" dirty="0"/>
          </a:p>
        </p:txBody>
      </p:sp>
      <p:pic>
        <p:nvPicPr>
          <p:cNvPr id="6" name="Содержимое 3" descr="Школа 37_лого_на подпи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  <p:pic>
        <p:nvPicPr>
          <p:cNvPr id="7" name="Рисунок 6" descr="IMG20220614152348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000240"/>
            <a:ext cx="4071966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50036A-2E73-4430-A19C-C7391E760D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6314" y="1928802"/>
            <a:ext cx="3843364" cy="3202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работы макета</a:t>
            </a:r>
            <a:endParaRPr lang="ru-RU" dirty="0"/>
          </a:p>
        </p:txBody>
      </p:sp>
      <p:pic>
        <p:nvPicPr>
          <p:cNvPr id="2051" name="Picture 3" descr="C:\Users\user\Desktop\Движение смелых работа по лазеру\IMG_20211118_161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857364"/>
            <a:ext cx="3117628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3" descr="Школа 37_лого_на подпис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  <p:pic>
        <p:nvPicPr>
          <p:cNvPr id="9" name="Рисунок 8" descr="IMG_20220622_145157.jpg"/>
          <p:cNvPicPr>
            <a:picLocks noChangeAspect="1"/>
          </p:cNvPicPr>
          <p:nvPr/>
        </p:nvPicPr>
        <p:blipFill>
          <a:blip r:embed="rId4" cstate="print"/>
          <a:srcRect t="2083" b="10416"/>
          <a:stretch>
            <a:fillRect/>
          </a:stretch>
        </p:blipFill>
        <p:spPr>
          <a:xfrm>
            <a:off x="285720" y="1857364"/>
            <a:ext cx="4973442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220622_145157.jpg"/>
          <p:cNvPicPr>
            <a:picLocks noChangeAspect="1"/>
          </p:cNvPicPr>
          <p:nvPr/>
        </p:nvPicPr>
        <p:blipFill>
          <a:blip r:embed="rId4" cstate="print"/>
          <a:srcRect t="2083" b="10416"/>
          <a:stretch>
            <a:fillRect/>
          </a:stretch>
        </p:blipFill>
        <p:spPr>
          <a:xfrm>
            <a:off x="251520" y="1857364"/>
            <a:ext cx="4973442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99826" cy="1000108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Себестоимость макета (без учета сборки)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87727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Сборка макета 1000 руб.</a:t>
            </a:r>
          </a:p>
          <a:p>
            <a:r>
              <a:rPr lang="ru-RU" sz="2000" dirty="0" smtClean="0"/>
              <a:t>Методические материалы 400 руб.</a:t>
            </a:r>
          </a:p>
        </p:txBody>
      </p:sp>
      <p:pic>
        <p:nvPicPr>
          <p:cNvPr id="8" name="Содержимое 3" descr="Школа 37_лого_на подпи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480" y="1000108"/>
          <a:ext cx="5357850" cy="4786351"/>
        </p:xfrm>
        <a:graphic>
          <a:graphicData uri="http://schemas.openxmlformats.org/drawingml/2006/table">
            <a:tbl>
              <a:tblPr/>
              <a:tblGrid>
                <a:gridCol w="273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81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latin typeface="Times New Roman"/>
                          <a:ea typeface="Times New Roman"/>
                          <a:cs typeface="Mangal"/>
                        </a:rPr>
                        <a:t>Перечень компонентов системы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latin typeface="Times New Roman"/>
                          <a:ea typeface="Times New Roman"/>
                          <a:cs typeface="Mangal"/>
                        </a:rPr>
                        <a:t>Наименование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latin typeface="Times New Roman"/>
                          <a:ea typeface="Times New Roman"/>
                          <a:cs typeface="Mangal"/>
                        </a:rPr>
                        <a:t>Количество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>
                          <a:latin typeface="Times New Roman"/>
                          <a:ea typeface="Times New Roman"/>
                          <a:cs typeface="Mangal"/>
                        </a:rPr>
                        <a:t>Цена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>
                          <a:latin typeface="Times New Roman"/>
                          <a:ea typeface="Times New Roman"/>
                          <a:cs typeface="Mangal"/>
                        </a:rPr>
                        <a:t>Сумма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МК </a:t>
                      </a:r>
                      <a:r>
                        <a:rPr lang="ru-RU" sz="1200" kern="0" dirty="0" err="1">
                          <a:latin typeface="Times New Roman"/>
                          <a:ea typeface="Times New Roman"/>
                          <a:cs typeface="Mangal"/>
                        </a:rPr>
                        <a:t>Arduino</a:t>
                      </a: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ru-RU" sz="1200" kern="0" dirty="0" err="1">
                          <a:latin typeface="Times New Roman"/>
                          <a:ea typeface="Times New Roman"/>
                          <a:cs typeface="Mangal"/>
                        </a:rPr>
                        <a:t>Pro</a:t>
                      </a: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ru-RU" sz="1200" kern="0" dirty="0" err="1">
                          <a:latin typeface="Times New Roman"/>
                          <a:ea typeface="Times New Roman"/>
                          <a:cs typeface="Mangal"/>
                        </a:rPr>
                        <a:t>Mini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538,45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538,45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Солнечная панель 5в/1,2Вт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4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789,74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3158,96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Аккумулятор 18650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698,49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1396,98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Сервопривод SG90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289,23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578,46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Резистор 10 кОм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4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12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48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Фоторезистор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4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27,01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108,04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Преобразователь 5в/1А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108,56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108,56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Бокс для аккумуляторов *2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87,32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87,32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Печать корпуса, кронштейнов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263,98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263,98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Тумблер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61,09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61,09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Набор крепежа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42,31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42,31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5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Комплект соединительных проводов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45,02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45,02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815">
                <a:tc>
                  <a:txBody>
                    <a:bodyPr/>
                    <a:lstStyle/>
                    <a:p>
                      <a:endParaRPr lang="ru-RU" sz="1200">
                        <a:latin typeface="Calibri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Calibri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kern="0">
                          <a:latin typeface="Times New Roman"/>
                          <a:ea typeface="Times New Roman"/>
                          <a:cs typeface="Mangal"/>
                        </a:rPr>
                        <a:t>ИТОГО:</a:t>
                      </a:r>
                      <a:endParaRPr lang="ru-RU" sz="1200" kern="10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6437,17</a:t>
                      </a:r>
                      <a:endParaRPr lang="ru-RU" sz="1200" kern="100" dirty="0">
                        <a:latin typeface="Liberation Serif"/>
                        <a:ea typeface="NSimSun"/>
                        <a:cs typeface="Mangal"/>
                      </a:endParaRPr>
                    </a:p>
                  </a:txBody>
                  <a:tcPr marL="9228" marR="9228" marT="9228" marB="92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Линейка продуктов</a:t>
            </a:r>
            <a:endParaRPr lang="ru-RU" dirty="0"/>
          </a:p>
        </p:txBody>
      </p:sp>
      <p:pic>
        <p:nvPicPr>
          <p:cNvPr id="5" name="Содержимое 3" descr="Школа 37_лого_на подпи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4282" y="1285860"/>
          <a:ext cx="8715436" cy="392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3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Передача информации с помощью лазера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Портативное ЗУ  на солнечных панелях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Бытовой дозиметр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58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79C0B0-4455-47D9-A15E-D94757B6F2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00430" y="3041856"/>
            <a:ext cx="2571768" cy="1960326"/>
          </a:xfrm>
          <a:prstGeom prst="rect">
            <a:avLst/>
          </a:prstGeom>
          <a:ln>
            <a:solidFill>
              <a:srgbClr val="0926FF"/>
            </a:solidFill>
          </a:ln>
        </p:spPr>
      </p:pic>
      <p:pic>
        <p:nvPicPr>
          <p:cNvPr id="28" name="Рисунок 27" descr="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7158" y="3000372"/>
            <a:ext cx="2861782" cy="19465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357562"/>
            <a:ext cx="2375079" cy="135464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Линейка продуктов</a:t>
            </a:r>
            <a:endParaRPr lang="ru-RU" dirty="0"/>
          </a:p>
        </p:txBody>
      </p:sp>
      <p:pic>
        <p:nvPicPr>
          <p:cNvPr id="9" name="Содержимое 8" descr="IMG_20220622_1131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6512" y="2357430"/>
            <a:ext cx="2653429" cy="2786082"/>
          </a:xfrm>
        </p:spPr>
      </p:pic>
      <p:pic>
        <p:nvPicPr>
          <p:cNvPr id="5" name="Содержимое 3" descr="Школа 37_лого_на подпис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  <p:pic>
        <p:nvPicPr>
          <p:cNvPr id="11" name="Содержимое 8" descr="IMG_20220622_11311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00364" y="2500306"/>
            <a:ext cx="3071834" cy="2530443"/>
          </a:xfrm>
        </p:spPr>
      </p:pic>
      <p:pic>
        <p:nvPicPr>
          <p:cNvPr id="12" name="Picture 2" descr="C:\Users\Учитель СОШ№37\Desktop\классное руководство 5б\PHOTO-2021-04-15-08-30-12.jpg"/>
          <p:cNvPicPr>
            <a:picLocks noChangeAspect="1" noChangeArrowheads="1"/>
          </p:cNvPicPr>
          <p:nvPr/>
        </p:nvPicPr>
        <p:blipFill>
          <a:blip r:embed="rId5" cstate="print"/>
          <a:srcRect l="15679" r="16679" b="5354"/>
          <a:stretch>
            <a:fillRect/>
          </a:stretch>
        </p:blipFill>
        <p:spPr bwMode="auto">
          <a:xfrm>
            <a:off x="214282" y="2357430"/>
            <a:ext cx="2649933" cy="27808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1571612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Передача информации с помощью лазера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43240" y="1643050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Портативное ЗУ  на солнечных панелях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1714488"/>
            <a:ext cx="285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Бытовой дозиметр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линейки наборов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2132856"/>
          <a:ext cx="7272808" cy="312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0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комплекта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Цена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«</a:t>
                      </a:r>
                      <a:r>
                        <a:rPr lang="ru-RU" sz="1800" b="0" dirty="0" smtClean="0"/>
                        <a:t>Передача информации с помощью лазера</a:t>
                      </a:r>
                      <a:r>
                        <a:rPr lang="ru-RU" b="0" dirty="0" smtClean="0"/>
                        <a:t>»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0" dirty="0" smtClean="0"/>
                        <a:t>Портативное ЗУ  на солнечных панелях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«Бытовой дозиметр»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разработке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«Универсальный набор»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разработке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Содержимое 3" descr="Школа 37_лого_на подпи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Продвижение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221088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Социальные сети</a:t>
            </a:r>
          </a:p>
        </p:txBody>
      </p:sp>
      <p:pic>
        <p:nvPicPr>
          <p:cNvPr id="3074" name="Picture 2" descr="C:\Users\user\Desktop\Без названия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157192"/>
            <a:ext cx="792088" cy="7920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63688" y="5373216"/>
            <a:ext cx="4416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Рассылка по электронной почте </a:t>
            </a:r>
            <a:endParaRPr lang="ru-RU" sz="2400" dirty="0"/>
          </a:p>
        </p:txBody>
      </p:sp>
      <p:pic>
        <p:nvPicPr>
          <p:cNvPr id="3076" name="Picture 4" descr="C:\Users\user\Desktop\Без названия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998748" cy="9164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63688" y="1556792"/>
            <a:ext cx="6164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Демонстрация на различных соревнованиях, </a:t>
            </a:r>
          </a:p>
          <a:p>
            <a:r>
              <a:rPr lang="ru-RU" sz="2400" dirty="0" smtClean="0"/>
              <a:t>олимпиадах, конкурсах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299695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Школьные собрания, совещания, педсоветы (в том числе областные)</a:t>
            </a:r>
          </a:p>
        </p:txBody>
      </p:sp>
      <p:pic>
        <p:nvPicPr>
          <p:cNvPr id="3077" name="Picture 5" descr="C:\Users\user\Desktop\Лого шко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1152128" cy="954392"/>
          </a:xfrm>
          <a:prstGeom prst="rect">
            <a:avLst/>
          </a:prstGeom>
          <a:noFill/>
        </p:spPr>
      </p:pic>
      <p:pic>
        <p:nvPicPr>
          <p:cNvPr id="3078" name="Picture 6" descr="C:\Users\user\Desktop\lfCQrSh1R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149080"/>
            <a:ext cx="648072" cy="658873"/>
          </a:xfrm>
          <a:prstGeom prst="rect">
            <a:avLst/>
          </a:prstGeom>
          <a:noFill/>
        </p:spPr>
      </p:pic>
      <p:pic>
        <p:nvPicPr>
          <p:cNvPr id="3079" name="Picture 7" descr="C:\Users\user\Desktop\Без назван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437112"/>
            <a:ext cx="648072" cy="648072"/>
          </a:xfrm>
          <a:prstGeom prst="rect">
            <a:avLst/>
          </a:prstGeom>
          <a:noFill/>
        </p:spPr>
      </p:pic>
      <p:pic>
        <p:nvPicPr>
          <p:cNvPr id="3080" name="Picture 8" descr="C:\Users\user\Desktop\Без названия (1).png"/>
          <p:cNvPicPr>
            <a:picLocks noChangeAspect="1" noChangeArrowheads="1"/>
          </p:cNvPicPr>
          <p:nvPr/>
        </p:nvPicPr>
        <p:blipFill>
          <a:blip r:embed="rId7" cstate="print"/>
          <a:srcRect l="36255" t="29344" r="36255" b="29345"/>
          <a:stretch>
            <a:fillRect/>
          </a:stretch>
        </p:blipFill>
        <p:spPr bwMode="auto">
          <a:xfrm>
            <a:off x="395536" y="3861048"/>
            <a:ext cx="504056" cy="504056"/>
          </a:xfrm>
          <a:prstGeom prst="rect">
            <a:avLst/>
          </a:prstGeom>
          <a:noFill/>
        </p:spPr>
      </p:pic>
      <p:pic>
        <p:nvPicPr>
          <p:cNvPr id="14" name="Содержимое 3" descr="Школа 37_лого_на подпись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643446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Жюри конкурсов проявили «живой» интерес к разработкам для дальнейшего использования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1500174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Поступил заказ от учителей физики школы на изготовление макетов для уроков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2786058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Школьное лесничество «Эко - взгляд» заинтересовалось разработкой, был выполнен заказ для использования на практических занятиях в лесу</a:t>
            </a:r>
          </a:p>
        </p:txBody>
      </p:sp>
      <p:pic>
        <p:nvPicPr>
          <p:cNvPr id="3077" name="Picture 5" descr="C:\Users\user\Desktop\Лого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1152128" cy="954392"/>
          </a:xfrm>
          <a:prstGeom prst="rect">
            <a:avLst/>
          </a:prstGeom>
          <a:noFill/>
        </p:spPr>
      </p:pic>
      <p:pic>
        <p:nvPicPr>
          <p:cNvPr id="3078" name="Picture 6" descr="C:\Users\user\Desktop\lfCQrSh1RGU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4714884"/>
            <a:ext cx="857256" cy="593292"/>
          </a:xfrm>
          <a:prstGeom prst="rect">
            <a:avLst/>
          </a:prstGeom>
          <a:noFill/>
        </p:spPr>
      </p:pic>
      <p:pic>
        <p:nvPicPr>
          <p:cNvPr id="3080" name="Picture 8" descr="C:\Users\user\Desktop\Без названия (1)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7158" y="3000372"/>
            <a:ext cx="1143008" cy="752479"/>
          </a:xfrm>
          <a:prstGeom prst="rect">
            <a:avLst/>
          </a:prstGeom>
          <a:noFill/>
        </p:spPr>
      </p:pic>
      <p:pic>
        <p:nvPicPr>
          <p:cNvPr id="14" name="Содержимое 3" descr="Школа 37_лого_на подпис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4" name="Содержимое 3" descr="Школа 37_лого_на подпи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работы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980728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Создать учебный макет, демонстрирующий процесс зарядки устройства, используя поворотные солнечные панели для проведения занятий в школах и организациях доп. образования.</a:t>
            </a:r>
          </a:p>
        </p:txBody>
      </p:sp>
      <p:pic>
        <p:nvPicPr>
          <p:cNvPr id="7" name="Содержимое 3" descr="Школа 37_лого_на подпи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50036A-2E73-4430-A19C-C7391E760D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2928934"/>
            <a:ext cx="4357718" cy="363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285860"/>
            <a:ext cx="3429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Полезная энергия</a:t>
            </a:r>
          </a:p>
          <a:p>
            <a:pPr algn="just"/>
            <a:r>
              <a:rPr lang="ru-RU" sz="2000" dirty="0" smtClean="0"/>
              <a:t>Мы будем использовать энергию Солнца и делать это будем по максимуму!</a:t>
            </a:r>
          </a:p>
        </p:txBody>
      </p:sp>
      <p:pic>
        <p:nvPicPr>
          <p:cNvPr id="7" name="Содержимое 3" descr="Школа 37_лого_на подпи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3286124"/>
            <a:ext cx="3429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Компактность</a:t>
            </a:r>
          </a:p>
          <a:p>
            <a:pPr algn="just"/>
            <a:r>
              <a:rPr lang="ru-RU" sz="2000" dirty="0" smtClean="0"/>
              <a:t>В долгий поход мы берем только самое необходимое, поэтому мы позаботились и о компактности данного устройства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214422"/>
            <a:ext cx="4143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Дополнительный заряд</a:t>
            </a:r>
          </a:p>
          <a:p>
            <a:pPr algn="just"/>
            <a:r>
              <a:rPr lang="ru-RU" sz="2000" dirty="0" smtClean="0"/>
              <a:t>В долгих путешествиях мы сталкиваемся с нехваткой энергии. Но где же её взять?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3286124"/>
            <a:ext cx="42862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Удобство</a:t>
            </a:r>
          </a:p>
          <a:p>
            <a:r>
              <a:rPr lang="ru-RU" sz="2000" dirty="0" smtClean="0"/>
              <a:t>Ну и конечно же удобство! Это очень удобный </a:t>
            </a:r>
            <a:r>
              <a:rPr lang="ru-RU" sz="2000" dirty="0" err="1" smtClean="0"/>
              <a:t>гаджет</a:t>
            </a:r>
            <a:r>
              <a:rPr lang="ru-RU" sz="2000" dirty="0" smtClean="0"/>
              <a:t>. Мы можем просто поставить его на открытой местности и наше устройство тут же начнет собирать энергию от солнца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Комплект поставки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556792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«Макет ЗУ»</a:t>
            </a:r>
            <a:r>
              <a:rPr lang="ru-RU" sz="2800" dirty="0" smtClean="0"/>
              <a:t> для проведения занятий на уроках: физики, информатики,</a:t>
            </a:r>
          </a:p>
          <a:p>
            <a:pPr algn="ctr"/>
            <a:r>
              <a:rPr lang="ru-RU" sz="2800" dirty="0" smtClean="0"/>
              <a:t>технологии</a:t>
            </a:r>
          </a:p>
        </p:txBody>
      </p:sp>
      <p:pic>
        <p:nvPicPr>
          <p:cNvPr id="8" name="Picture 2" descr="C:\Users\Учитель СОШ№37\Desktop\классное руководство 5б\PHOTO-2021-04-15-08-3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400052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67544" y="5301208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Темы: «Солнечная батарея», «Полупроводники: фоторезистор», «Фотоэффект или фотоэлектрический эффект», «Программирование», «Как устроен и работает сервопривод», «Основы 3</a:t>
            </a:r>
            <a:r>
              <a:rPr lang="en-US" sz="2000" dirty="0" smtClean="0"/>
              <a:t>D </a:t>
            </a:r>
            <a:r>
              <a:rPr lang="ru-RU" sz="2000" dirty="0" smtClean="0"/>
              <a:t>– проектирования и печати».</a:t>
            </a:r>
          </a:p>
        </p:txBody>
      </p:sp>
      <p:pic>
        <p:nvPicPr>
          <p:cNvPr id="7" name="Содержимое 3" descr="Школа 37_лого_на подпис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Упаковка комплекта</a:t>
            </a:r>
            <a:endParaRPr lang="ru-RU" dirty="0"/>
          </a:p>
        </p:txBody>
      </p:sp>
      <p:pic>
        <p:nvPicPr>
          <p:cNvPr id="6" name="Содержимое 5" descr="1 (7)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300" t="4711" b="5780"/>
          <a:stretch>
            <a:fillRect/>
          </a:stretch>
        </p:blipFill>
        <p:spPr>
          <a:xfrm>
            <a:off x="251520" y="1484784"/>
            <a:ext cx="4367912" cy="3096344"/>
          </a:xfrm>
        </p:spPr>
      </p:pic>
      <p:pic>
        <p:nvPicPr>
          <p:cNvPr id="7" name="Содержимое 5" descr="1 (7)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412776"/>
            <a:ext cx="3860014" cy="1584176"/>
          </a:xfrm>
          <a:prstGeom prst="rect">
            <a:avLst/>
          </a:prstGeom>
        </p:spPr>
      </p:pic>
      <p:pic>
        <p:nvPicPr>
          <p:cNvPr id="8" name="Содержимое 5" descr="1 (7)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32040" y="3212976"/>
            <a:ext cx="4006263" cy="1440160"/>
          </a:xfrm>
          <a:prstGeom prst="rect">
            <a:avLst/>
          </a:prstGeom>
        </p:spPr>
      </p:pic>
      <p:pic>
        <p:nvPicPr>
          <p:cNvPr id="9" name="Содержимое 3" descr="Школа 37_лого_на подпис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корпуса</a:t>
            </a:r>
            <a:endParaRPr lang="ru-RU" dirty="0"/>
          </a:p>
        </p:txBody>
      </p:sp>
      <p:pic>
        <p:nvPicPr>
          <p:cNvPr id="7" name="Содержимое 3" descr="Школа 37_лого_на подпи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2DBF5B-AE69-4A49-BBD4-ABB5A909B9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714488"/>
            <a:ext cx="3529153" cy="1889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7E9B35-AD4A-4BA3-88FB-0DD4312EFB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785926"/>
            <a:ext cx="3529153" cy="18895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D9ACEA-86AE-47C3-8D84-7739D8B90E8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286256"/>
            <a:ext cx="3529154" cy="189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корпуса макета</a:t>
            </a:r>
            <a:endParaRPr lang="ru-RU" dirty="0"/>
          </a:p>
        </p:txBody>
      </p:sp>
      <p:pic>
        <p:nvPicPr>
          <p:cNvPr id="2050" name="Picture 2" descr="C:\Users\Учитель СОШ№37\Desktop\классное руководство 5б\PHOTO-2021-04-15-08-30-14.jpg"/>
          <p:cNvPicPr>
            <a:picLocks noChangeAspect="1" noChangeArrowheads="1"/>
          </p:cNvPicPr>
          <p:nvPr/>
        </p:nvPicPr>
        <p:blipFill>
          <a:blip r:embed="rId2" cstate="print"/>
          <a:srcRect l="11604" b="14668"/>
          <a:stretch>
            <a:fillRect/>
          </a:stretch>
        </p:blipFill>
        <p:spPr bwMode="auto">
          <a:xfrm>
            <a:off x="611560" y="1772816"/>
            <a:ext cx="3839906" cy="2952328"/>
          </a:xfrm>
          <a:prstGeom prst="rect">
            <a:avLst/>
          </a:prstGeom>
          <a:noFill/>
        </p:spPr>
      </p:pic>
      <p:pic>
        <p:nvPicPr>
          <p:cNvPr id="6" name="Picture 2" descr="C:\Users\Учитель СОШ№37\Desktop\классное руководство 5б\PHOTO-2021-04-15-08-30-15.jpg"/>
          <p:cNvPicPr>
            <a:picLocks noChangeAspect="1" noChangeArrowheads="1"/>
          </p:cNvPicPr>
          <p:nvPr/>
        </p:nvPicPr>
        <p:blipFill>
          <a:blip r:embed="rId3" cstate="print"/>
          <a:srcRect l="18523" t="4828" r="11301" b="23417"/>
          <a:stretch>
            <a:fillRect/>
          </a:stretch>
        </p:blipFill>
        <p:spPr bwMode="auto">
          <a:xfrm>
            <a:off x="4909752" y="1772816"/>
            <a:ext cx="3866143" cy="2952328"/>
          </a:xfrm>
          <a:prstGeom prst="rect">
            <a:avLst/>
          </a:prstGeom>
          <a:noFill/>
        </p:spPr>
      </p:pic>
      <p:pic>
        <p:nvPicPr>
          <p:cNvPr id="7" name="Содержимое 3" descr="Школа 37_лого_на подпис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 - схема</a:t>
            </a:r>
            <a:r>
              <a:rPr lang="en-US" dirty="0" smtClean="0"/>
              <a:t> </a:t>
            </a:r>
            <a:r>
              <a:rPr lang="ru-RU" dirty="0" smtClean="0"/>
              <a:t>устройства</a:t>
            </a:r>
            <a:endParaRPr lang="ru-RU" dirty="0"/>
          </a:p>
        </p:txBody>
      </p:sp>
      <p:pic>
        <p:nvPicPr>
          <p:cNvPr id="8" name="Содержимое 3" descr="Школа 37_лого_на подпи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  <p:pic>
        <p:nvPicPr>
          <p:cNvPr id="11" name="Объект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500174"/>
            <a:ext cx="6120130" cy="385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</a:t>
            </a:r>
            <a:r>
              <a:rPr lang="en-US" dirty="0" smtClean="0"/>
              <a:t> </a:t>
            </a:r>
            <a:r>
              <a:rPr lang="ru-RU" dirty="0" smtClean="0"/>
              <a:t>устройства</a:t>
            </a:r>
            <a:endParaRPr lang="ru-RU" dirty="0"/>
          </a:p>
        </p:txBody>
      </p:sp>
      <p:pic>
        <p:nvPicPr>
          <p:cNvPr id="8" name="Содержимое 3" descr="Школа 37_лого_на подпи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73216"/>
            <a:ext cx="1584176" cy="13120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79C0B0-4455-47D9-A15E-D94757B6F2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8080108" cy="3930636"/>
          </a:xfrm>
          <a:prstGeom prst="rect">
            <a:avLst/>
          </a:prstGeom>
          <a:ln>
            <a:solidFill>
              <a:srgbClr val="0926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433</Words>
  <Application>Microsoft Office PowerPoint</Application>
  <PresentationFormat>Экран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NSimSun</vt:lpstr>
      <vt:lpstr>Arial</vt:lpstr>
      <vt:lpstr>Calibri</vt:lpstr>
      <vt:lpstr>Liberation Serif</vt:lpstr>
      <vt:lpstr>Mangal</vt:lpstr>
      <vt:lpstr>Times New Roman</vt:lpstr>
      <vt:lpstr>Тема Office</vt:lpstr>
      <vt:lpstr>      Портативное зарядное устройство на солнечных панелях    Практико-ориентированный проект    выполнили проект ученики 11 а класса Гомола Кирилл Лотоцкая Ольга   научные руководители  Одинцов М.Н   Лотоцкий А.Л.</vt:lpstr>
      <vt:lpstr>Цель работы </vt:lpstr>
      <vt:lpstr>Задачи проекта </vt:lpstr>
      <vt:lpstr>Комплект поставки</vt:lpstr>
      <vt:lpstr>Упаковка комплекта</vt:lpstr>
      <vt:lpstr>Разработка корпуса</vt:lpstr>
      <vt:lpstr>Печать корпуса макета</vt:lpstr>
      <vt:lpstr>Блок - схема устройства</vt:lpstr>
      <vt:lpstr>Схема устройства</vt:lpstr>
      <vt:lpstr>Сборка и тестирование прототипа</vt:lpstr>
      <vt:lpstr>Макет в сборе</vt:lpstr>
      <vt:lpstr>Результат работы макета</vt:lpstr>
      <vt:lpstr>Себестоимость макета (без учета сборки)</vt:lpstr>
      <vt:lpstr>Линейка продуктов</vt:lpstr>
      <vt:lpstr>Линейка продуктов</vt:lpstr>
      <vt:lpstr>Стоимость линейки наборов</vt:lpstr>
      <vt:lpstr>Продвижение</vt:lpstr>
      <vt:lpstr>Итоги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СОШ№37</dc:creator>
  <cp:lastModifiedBy>RePack by Diakov</cp:lastModifiedBy>
  <cp:revision>117</cp:revision>
  <dcterms:created xsi:type="dcterms:W3CDTF">2021-04-15T08:30:44Z</dcterms:created>
  <dcterms:modified xsi:type="dcterms:W3CDTF">2022-09-11T09:30:22Z</dcterms:modified>
</cp:coreProperties>
</file>