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7" r:id="rId3"/>
    <p:sldId id="256" r:id="rId4"/>
  </p:sldIdLst>
  <p:sldSz cx="12192000" cy="6858000"/>
  <p:notesSz cx="6858000" cy="9144000"/>
  <p:custDataLst>
    <p:tags r:id="rId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8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79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36" y="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21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6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40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316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588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05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11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408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35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78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4AC95-7D33-4876-B9AB-46554B7DCFD1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5515" y="54441"/>
            <a:ext cx="10022006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распознавания дорожных знаков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870096" y="1027791"/>
            <a:ext cx="6728347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бъект 2">
            <a:extLst>
              <a:ext uri="{FF2B5EF4-FFF2-40B4-BE49-F238E27FC236}">
                <a16:creationId xmlns:a16="http://schemas.microsoft.com/office/drawing/2014/main" id="{33FF7BD1-3AC9-2745-916E-1E40BA1F09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807435" y="1156776"/>
            <a:ext cx="10384565" cy="1688731"/>
          </a:xfrm>
        </p:spPr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Проблема: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необходимо помогать водителям соблюдать правила дорожного движения.</a:t>
            </a:r>
            <a:endParaRPr lang="ru-RU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Цель: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разработать систему распознавания дорожных знаков, нанесённых в виде дорожной разметки, адаптированную к разным климатическим условиям.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673902-D31A-4BE3-A412-CFC4757050CE}"/>
              </a:ext>
            </a:extLst>
          </p:cNvPr>
          <p:cNvSpPr/>
          <p:nvPr/>
        </p:nvSpPr>
        <p:spPr>
          <a:xfrm>
            <a:off x="7374055" y="3457069"/>
            <a:ext cx="4696024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Корпус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распечатанный на 3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принтере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Плата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Arduino Mega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Плата для управления моторами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Motor Shield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NFC-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метка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13,56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МГц на чипе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NTAG216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Сканер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Troyka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-RFID/NFC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метки с частотой 13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Гц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Два мотора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Элементы питания (батарейки)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Колесная база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57489" y="2861534"/>
            <a:ext cx="1111259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1"/>
          <p:cNvSpPr txBox="1">
            <a:spLocks/>
          </p:cNvSpPr>
          <p:nvPr/>
        </p:nvSpPr>
        <p:spPr>
          <a:xfrm>
            <a:off x="1685513" y="2730648"/>
            <a:ext cx="2389841" cy="973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E2E1B8F-ABD6-4E42-9249-51090E8DED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542" y="5047874"/>
            <a:ext cx="2340913" cy="175568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4CEB7C7-27CD-4A15-8257-4FB4FACC4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543" y="3042771"/>
            <a:ext cx="2340913" cy="1755685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7374054" y="2674471"/>
            <a:ext cx="3555461" cy="1149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</a:t>
            </a:r>
          </a:p>
        </p:txBody>
      </p:sp>
      <p:pic>
        <p:nvPicPr>
          <p:cNvPr id="12" name="Рисунок 11" descr="https://lh3.googleusercontent.com/H7JCBPJHjSzkqAzmfoCLqQLG42nZyj8K3NiF1oykhDjnlyXhL14uVJLzmFtD1AsPmC612Vd8u3dYZDV7rTzs6NyLyBJMuhleD3tU_MN0DSijhvDE6Gv9UdhHE5FU_3IhW9LSkkWV">
            <a:extLst>
              <a:ext uri="{FF2B5EF4-FFF2-40B4-BE49-F238E27FC236}">
                <a16:creationId xmlns:a16="http://schemas.microsoft.com/office/drawing/2014/main" id="{20D131F4-3B6B-4400-9477-49A8AE9272D2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97977" y="288506"/>
            <a:ext cx="1380042" cy="89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110802C-AF8D-41CB-B540-CC58CCBAE1D3}"/>
              </a:ext>
            </a:extLst>
          </p:cNvPr>
          <p:cNvGrpSpPr/>
          <p:nvPr/>
        </p:nvGrpSpPr>
        <p:grpSpPr>
          <a:xfrm>
            <a:off x="10991039" y="5701224"/>
            <a:ext cx="1313696" cy="1181019"/>
            <a:chOff x="-31548" y="5699567"/>
            <a:chExt cx="1313696" cy="1181019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3072A808-0B39-45B2-AC96-46EEE9249081}"/>
                </a:ext>
              </a:extLst>
            </p:cNvPr>
            <p:cNvSpPr/>
            <p:nvPr/>
          </p:nvSpPr>
          <p:spPr>
            <a:xfrm>
              <a:off x="1" y="5699567"/>
              <a:ext cx="1162877" cy="1158431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6">
              <a:extLst>
                <a:ext uri="{FF2B5EF4-FFF2-40B4-BE49-F238E27FC236}">
                  <a16:creationId xmlns:a16="http://schemas.microsoft.com/office/drawing/2014/main" id="{2ED64F61-ADA0-44DF-9982-3E81C763BBA4}"/>
                </a:ext>
              </a:extLst>
            </p:cNvPr>
            <p:cNvPicPr/>
            <p:nvPr/>
          </p:nvPicPr>
          <p:blipFill>
            <a:blip r:embed="rId5"/>
            <a:stretch/>
          </p:blipFill>
          <p:spPr>
            <a:xfrm>
              <a:off x="121921" y="5699568"/>
              <a:ext cx="930570" cy="930570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CE973CB-A229-4094-BD6D-BA377AB4E6AD}"/>
                </a:ext>
              </a:extLst>
            </p:cNvPr>
            <p:cNvSpPr txBox="1"/>
            <p:nvPr/>
          </p:nvSpPr>
          <p:spPr>
            <a:xfrm>
              <a:off x="-31548" y="6530014"/>
              <a:ext cx="1313696" cy="350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rgbClr val="C00000"/>
                  </a:solidFill>
                </a:rPr>
                <a:t>РобоСтар82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3A7F7EA-5EEC-4EB0-96BA-962198B6EA28}"/>
              </a:ext>
            </a:extLst>
          </p:cNvPr>
          <p:cNvSpPr txBox="1"/>
          <p:nvPr/>
        </p:nvSpPr>
        <p:spPr>
          <a:xfrm flipH="1">
            <a:off x="1739311" y="3525067"/>
            <a:ext cx="27730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«умной среды», где знаки сразу говорят с машиной на ее языке!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70712F54-9F52-4C81-BDC1-46D2CB46113C}"/>
              </a:ext>
            </a:extLst>
          </p:cNvPr>
          <p:cNvSpPr txBox="1">
            <a:spLocks/>
          </p:cNvSpPr>
          <p:nvPr/>
        </p:nvSpPr>
        <p:spPr>
          <a:xfrm>
            <a:off x="1739311" y="4561198"/>
            <a:ext cx="3627819" cy="973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RFID-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технологии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5A3F366-81D6-4DA9-91F4-5629795413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4162" y="5226813"/>
            <a:ext cx="1591980" cy="157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48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82C990A-7809-48B4-86B5-B28DC515165A}"/>
              </a:ext>
            </a:extLst>
          </p:cNvPr>
          <p:cNvSpPr txBox="1">
            <a:spLocks/>
          </p:cNvSpPr>
          <p:nvPr/>
        </p:nvSpPr>
        <p:spPr>
          <a:xfrm>
            <a:off x="1676969" y="276632"/>
            <a:ext cx="10022006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Алгоритмы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0FF7471-2FEC-4C8E-A8BF-2E22AD9280D8}"/>
              </a:ext>
            </a:extLst>
          </p:cNvPr>
          <p:cNvCxnSpPr/>
          <p:nvPr/>
        </p:nvCxnSpPr>
        <p:spPr>
          <a:xfrm>
            <a:off x="1853004" y="1027791"/>
            <a:ext cx="6728347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8B6597-76D0-452B-9798-0E6D384543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135" b="87370" l="65813" r="88360">
                        <a14:foregroundMark x1="72401" y1="24740" x2="72401" y2="24740"/>
                        <a14:foregroundMark x1="75256" y1="63802" x2="75256" y2="63802"/>
                        <a14:foregroundMark x1="69602" y1="83660" x2="78917" y2="28516"/>
                        <a14:foregroundMark x1="70132" y1="27604" x2="86676" y2="57031"/>
                        <a14:foregroundMark x1="86676" y1="57031" x2="86603" y2="60156"/>
                        <a14:foregroundMark x1="80527" y1="86719" x2="85725" y2="46224"/>
                        <a14:foregroundMark x1="67057" y1="43359" x2="72401" y2="57292"/>
                        <a14:foregroundMark x1="72401" y1="57292" x2="73792" y2="64063"/>
                        <a14:foregroundMark x1="73792" y1="64063" x2="74597" y2="65885"/>
                        <a14:foregroundMark x1="72548" y1="31771" x2="75256" y2="51302"/>
                        <a14:foregroundMark x1="79649" y1="25911" x2="82357" y2="45052"/>
                        <a14:foregroundMark x1="82357" y1="45052" x2="86384" y2="46875"/>
                        <a14:foregroundMark x1="86384" y1="46875" x2="86457" y2="46615"/>
                        <a14:foregroundMark x1="83968" y1="50781" x2="78404" y2="75391"/>
                        <a14:foregroundMark x1="83895" y1="65234" x2="83675" y2="87370"/>
                        <a14:foregroundMark x1="84846" y1="60547" x2="86310" y2="87240"/>
                        <a14:foregroundMark x1="85212" y1="54688" x2="88433" y2="72396"/>
                        <a14:foregroundMark x1="83089" y1="33333" x2="85652" y2="46615"/>
                        <a14:foregroundMark x1="78843" y1="25911" x2="83016" y2="29948"/>
                        <a14:foregroundMark x1="83016" y1="29948" x2="83529" y2="30990"/>
                        <a14:foregroundMark x1="71669" y1="26953" x2="66764" y2="29167"/>
                        <a14:foregroundMark x1="66764" y1="29167" x2="68887" y2="35026"/>
                        <a14:foregroundMark x1="68887" y1="35026" x2="70351" y2="33594"/>
                        <a14:foregroundMark x1="66471" y1="26563" x2="67862" y2="41276"/>
                        <a14:foregroundMark x1="66984" y1="32682" x2="66837" y2="68620"/>
                        <a14:foregroundMark x1="66837" y1="68620" x2="66701" y2="80111"/>
                        <a14:foregroundMark x1="69034" y1="26953" x2="72621" y2="22135"/>
                        <a14:foregroundMark x1="74305" y1="25651" x2="78331" y2="23438"/>
                        <a14:foregroundMark x1="78331" y1="23438" x2="78624" y2="23177"/>
                        <a14:foregroundMark x1="78184" y1="27474" x2="81772" y2="24349"/>
                        <a14:foregroundMark x1="81772" y1="24349" x2="82211" y2="23177"/>
                        <a14:foregroundMark x1="81332" y1="27474" x2="84919" y2="31771"/>
                        <a14:foregroundMark x1="82284" y1="31901" x2="84334" y2="33854"/>
                        <a14:foregroundMark x1="72914" y1="85417" x2="73353" y2="87109"/>
                        <a14:foregroundMark x1="70498" y1="84245" x2="70791" y2="86849"/>
                        <a14:foregroundMark x1="66984" y1="80208" x2="69619" y2="80208"/>
                        <a14:backgroundMark x1="66949" y1="83011" x2="68009" y2="87370"/>
                        <a14:backgroundMark x1="66837" y1="83073" x2="68940" y2="87329"/>
                        <a14:backgroundMark x1="66325" y1="81510" x2="66837" y2="80990"/>
                        <a14:backgroundMark x1="69327" y1="86328" x2="70351" y2="871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303" t="23089" r="11266" b="12602"/>
          <a:stretch/>
        </p:blipFill>
        <p:spPr bwMode="auto">
          <a:xfrm>
            <a:off x="1511014" y="1809357"/>
            <a:ext cx="3121514" cy="445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8">
            <a:extLst>
              <a:ext uri="{FF2B5EF4-FFF2-40B4-BE49-F238E27FC236}">
                <a16:creationId xmlns:a16="http://schemas.microsoft.com/office/drawing/2014/main" id="{4FD2C4B1-CD57-481B-8C3F-15427EF7C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" r="1332"/>
          <a:stretch/>
        </p:blipFill>
        <p:spPr bwMode="auto">
          <a:xfrm>
            <a:off x="4522237" y="1808473"/>
            <a:ext cx="6464301" cy="435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32B7713-B9B7-4368-8DA0-BB4727F6B53D}"/>
              </a:ext>
            </a:extLst>
          </p:cNvPr>
          <p:cNvCxnSpPr/>
          <p:nvPr/>
        </p:nvCxnSpPr>
        <p:spPr>
          <a:xfrm>
            <a:off x="4617602" y="1280377"/>
            <a:ext cx="0" cy="542658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FD45073-863F-42BC-88DC-936BB6E23F3F}"/>
              </a:ext>
            </a:extLst>
          </p:cNvPr>
          <p:cNvSpPr txBox="1">
            <a:spLocks/>
          </p:cNvSpPr>
          <p:nvPr/>
        </p:nvSpPr>
        <p:spPr>
          <a:xfrm>
            <a:off x="1435536" y="1250855"/>
            <a:ext cx="3272470" cy="5280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Запись кода на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RFID-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метку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3670494-3D6F-4226-8968-EFC4D00BC245}"/>
              </a:ext>
            </a:extLst>
          </p:cNvPr>
          <p:cNvSpPr txBox="1">
            <a:spLocks/>
          </p:cNvSpPr>
          <p:nvPr/>
        </p:nvSpPr>
        <p:spPr>
          <a:xfrm>
            <a:off x="5795976" y="1234070"/>
            <a:ext cx="3916821" cy="5280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Считывание кода с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RFID-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метки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FE5C3F9-E7D3-4A34-A73D-845508B12FD6}"/>
              </a:ext>
            </a:extLst>
          </p:cNvPr>
          <p:cNvGrpSpPr/>
          <p:nvPr/>
        </p:nvGrpSpPr>
        <p:grpSpPr>
          <a:xfrm>
            <a:off x="10991039" y="5701224"/>
            <a:ext cx="1313696" cy="1181019"/>
            <a:chOff x="-31548" y="5699567"/>
            <a:chExt cx="1313696" cy="1181019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AFB405D8-D3AF-4F51-98E0-3398FB04B5F4}"/>
                </a:ext>
              </a:extLst>
            </p:cNvPr>
            <p:cNvSpPr/>
            <p:nvPr/>
          </p:nvSpPr>
          <p:spPr>
            <a:xfrm>
              <a:off x="1" y="5699567"/>
              <a:ext cx="1162877" cy="1158431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6">
              <a:extLst>
                <a:ext uri="{FF2B5EF4-FFF2-40B4-BE49-F238E27FC236}">
                  <a16:creationId xmlns:a16="http://schemas.microsoft.com/office/drawing/2014/main" id="{7D5E8E14-FA21-49BD-9C65-B85F1C66210C}"/>
                </a:ext>
              </a:extLst>
            </p:cNvPr>
            <p:cNvPicPr/>
            <p:nvPr/>
          </p:nvPicPr>
          <p:blipFill>
            <a:blip r:embed="rId5"/>
            <a:stretch/>
          </p:blipFill>
          <p:spPr>
            <a:xfrm>
              <a:off x="121921" y="5699568"/>
              <a:ext cx="930570" cy="930570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48E6BE-CC78-4CD4-9A17-11625BF90CF6}"/>
                </a:ext>
              </a:extLst>
            </p:cNvPr>
            <p:cNvSpPr txBox="1"/>
            <p:nvPr/>
          </p:nvSpPr>
          <p:spPr>
            <a:xfrm>
              <a:off x="-31548" y="6530014"/>
              <a:ext cx="1313696" cy="350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rgbClr val="C00000"/>
                  </a:solidFill>
                </a:rPr>
                <a:t>РобоСтар82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339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5ECAE33-CFDE-4E17-86B9-CB4BCB702AAA}"/>
              </a:ext>
            </a:extLst>
          </p:cNvPr>
          <p:cNvGrpSpPr/>
          <p:nvPr/>
        </p:nvGrpSpPr>
        <p:grpSpPr>
          <a:xfrm>
            <a:off x="10991039" y="5701224"/>
            <a:ext cx="1313696" cy="1181019"/>
            <a:chOff x="-31548" y="5699567"/>
            <a:chExt cx="1313696" cy="1181019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EB4D498-2418-41A3-89E1-46C78C7FECFC}"/>
                </a:ext>
              </a:extLst>
            </p:cNvPr>
            <p:cNvSpPr/>
            <p:nvPr/>
          </p:nvSpPr>
          <p:spPr>
            <a:xfrm>
              <a:off x="1" y="5699567"/>
              <a:ext cx="1162877" cy="1158431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6">
              <a:extLst>
                <a:ext uri="{FF2B5EF4-FFF2-40B4-BE49-F238E27FC236}">
                  <a16:creationId xmlns:a16="http://schemas.microsoft.com/office/drawing/2014/main" id="{7A8287C9-415B-4CA4-99C9-91F1C005B543}"/>
                </a:ext>
              </a:extLst>
            </p:cNvPr>
            <p:cNvPicPr/>
            <p:nvPr/>
          </p:nvPicPr>
          <p:blipFill>
            <a:blip r:embed="rId2"/>
            <a:stretch/>
          </p:blipFill>
          <p:spPr>
            <a:xfrm>
              <a:off x="121921" y="5699568"/>
              <a:ext cx="930570" cy="930570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7D97DB-F98D-4FBF-88C0-6076FFBF1067}"/>
                </a:ext>
              </a:extLst>
            </p:cNvPr>
            <p:cNvSpPr txBox="1"/>
            <p:nvPr/>
          </p:nvSpPr>
          <p:spPr>
            <a:xfrm>
              <a:off x="-31548" y="6530014"/>
              <a:ext cx="1313696" cy="350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rgbClr val="C00000"/>
                  </a:solidFill>
                </a:rPr>
                <a:t>РобоСтар82</a:t>
              </a:r>
            </a:p>
          </p:txBody>
        </p:sp>
      </p:grp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CCB06351-070C-BA4E-B3FF-91B5FFA8E349}"/>
              </a:ext>
            </a:extLst>
          </p:cNvPr>
          <p:cNvSpPr>
            <a:spLocks noGrp="1"/>
          </p:cNvSpPr>
          <p:nvPr/>
        </p:nvSpPr>
        <p:spPr>
          <a:xfrm>
            <a:off x="1669865" y="253270"/>
            <a:ext cx="10515600" cy="6808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Знаки на </a:t>
            </a:r>
            <a:r>
              <a:rPr lang="en-US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RFID</a:t>
            </a:r>
            <a: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-метках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5AC0894-28DE-431A-8ECA-9F24506F32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60" y="1981902"/>
            <a:ext cx="4222089" cy="3166567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B0E0129-EFBF-4E08-A8C6-9EAB7E729B07}"/>
              </a:ext>
            </a:extLst>
          </p:cNvPr>
          <p:cNvSpPr/>
          <p:nvPr/>
        </p:nvSpPr>
        <p:spPr>
          <a:xfrm>
            <a:off x="6253552" y="1121494"/>
            <a:ext cx="5255979" cy="59041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Плюсы: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Высокая информативность знака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Многократная запись информации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Информативность не зависит от погодных условий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Знак посылает сигнал локально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Информация считывается в движении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6) Групповое считывание меток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7) Экономически выгодно</a:t>
            </a:r>
          </a:p>
          <a:p>
            <a:pPr>
              <a:lnSpc>
                <a:spcPct val="150000"/>
              </a:lnSpc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Минусы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 не распространена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69617A3-184B-4566-AA5C-1B073C022F68}"/>
              </a:ext>
            </a:extLst>
          </p:cNvPr>
          <p:cNvCxnSpPr/>
          <p:nvPr/>
        </p:nvCxnSpPr>
        <p:spPr>
          <a:xfrm>
            <a:off x="1853004" y="1027791"/>
            <a:ext cx="6728347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867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fc4c89062a67afc0902cdba45a37bc75fc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1735</TotalTime>
  <Words>174</Words>
  <Application>Microsoft Office PowerPoint</Application>
  <PresentationFormat>Широкоэкранный</PresentationFormat>
  <Paragraphs>33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Система распознавания дорожных знаков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Елена</cp:lastModifiedBy>
  <cp:revision>60</cp:revision>
  <dcterms:created xsi:type="dcterms:W3CDTF">2020-04-17T12:27:43Z</dcterms:created>
  <dcterms:modified xsi:type="dcterms:W3CDTF">2022-09-09T16:33:50Z</dcterms:modified>
</cp:coreProperties>
</file>