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7" r:id="rId4"/>
    <p:sldId id="270" r:id="rId5"/>
    <p:sldId id="263" r:id="rId6"/>
    <p:sldId id="261" r:id="rId7"/>
    <p:sldId id="257" r:id="rId8"/>
    <p:sldId id="256" r:id="rId9"/>
    <p:sldId id="258" r:id="rId10"/>
    <p:sldId id="260" r:id="rId11"/>
    <p:sldId id="276" r:id="rId12"/>
    <p:sldId id="264" r:id="rId13"/>
    <p:sldId id="271" r:id="rId14"/>
    <p:sldId id="272" r:id="rId15"/>
    <p:sldId id="273" r:id="rId16"/>
    <p:sldId id="274" r:id="rId17"/>
    <p:sldId id="275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7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3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0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4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2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2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2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8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2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3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5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140C-D81D-47D5-B5BD-A38C2CACD74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84B2-BA7B-46BA-A2A4-28C70EB6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0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&#1055;&#1054;%20&#1088;&#1086;&#1073;&#1086;&#1090;&#1072;/&#1044;&#1074;&#1080;&#1078;&#1077;&#1085;&#1080;&#1077;%20&#1087;&#1086;%20&#1083;&#1080;&#1085;&#1080;&#1080;%20&#1087;&#1086;%20&#1087;&#1088;&#1072;&#1074;&#1086;&#1084;&#1091;%20&#1076;&#1072;&#1090;&#1095;&#1080;&#1082;&#1091;.q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1055;&#1054;%20&#1088;&#1086;&#1073;&#1086;&#1090;&#1072;/traectory_blue.qr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&#1055;&#1054;%20&#1088;&#1086;&#1073;&#1086;&#1090;&#1072;/&#1054;&#1090;&#1098;&#1077;&#1079;&#1076;%20&#1086;&#1090;%20&#1087;&#1088;&#1080;&#1087;&#1103;&#1090;&#1089;&#1090;&#1074;&#1080;&#1103;.qr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055;&#1054;%20&#1088;&#1086;&#1073;&#1086;&#1090;&#1072;/&#1076;&#1074;&#1080;&#1078;%20&#1074;&#1074;%20&#1082;&#1086;&#1083;&#1086;&#1085;&#1085;&#1077;.q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&#1055;&#1054;%20&#1088;&#1086;&#1073;&#1086;&#1090;&#1072;/&#1062;&#1080;&#1092;&#1088;&#1099;.q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90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МОУ </a:t>
            </a:r>
            <a:r>
              <a:rPr lang="en-US" dirty="0"/>
              <a:t>“</a:t>
            </a:r>
            <a:r>
              <a:rPr lang="ru-RU" dirty="0"/>
              <a:t>Общеобразовательный лицей №3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1396"/>
            <a:ext cx="12192000" cy="60766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br>
              <a:rPr lang="ru-RU" dirty="0"/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книга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Machinarium29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lnSpc>
                <a:spcPct val="160000"/>
              </a:lnSpc>
              <a:buNone/>
            </a:pPr>
            <a:br>
              <a:rPr lang="ru-RU" dirty="0"/>
            </a:br>
            <a:r>
              <a:rPr lang="ru-RU" dirty="0"/>
              <a:t>Состав команды: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ru-RU" dirty="0"/>
              <a:t>Руководитель: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en-US" dirty="0"/>
              <a:t> </a:t>
            </a:r>
            <a:r>
              <a:rPr lang="ru-RU" dirty="0"/>
              <a:t>А. Г. Каликин</a:t>
            </a:r>
            <a:br>
              <a:rPr lang="ru-RU" dirty="0"/>
            </a:br>
            <a:r>
              <a:rPr lang="ru-RU" dirty="0"/>
              <a:t>Команда:</a:t>
            </a:r>
            <a:br>
              <a:rPr lang="ru-RU" dirty="0"/>
            </a:br>
            <a:r>
              <a:rPr lang="ru-RU" dirty="0"/>
              <a:t>И. С. </a:t>
            </a:r>
            <a:r>
              <a:rPr lang="ru-RU" dirty="0" err="1"/>
              <a:t>Ожиганов</a:t>
            </a:r>
            <a:br>
              <a:rPr lang="ru-RU" dirty="0"/>
            </a:br>
            <a:r>
              <a:rPr lang="ru-RU" dirty="0"/>
              <a:t>Ю.</a:t>
            </a:r>
            <a:r>
              <a:rPr lang="ru-RU" altLang="ru-RU" dirty="0"/>
              <a:t> А. Толстун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https://sun9-west.userapi.com/sun9-63/s/v1/ig2/wP41qs5RYs11eETlOeCZBzn5AoQPiKDGaL6bcBvRgMqHzZoxkuc5XRN_smXiI1S-TLD7VU0_ar0U3HJjsQWwLFRV.jpg?size=1600x119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825" y="1805583"/>
            <a:ext cx="6583681" cy="4896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18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0" y="1"/>
            <a:ext cx="8503920" cy="480645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Сервоприводы и аккумулятор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06882"/>
            <a:ext cx="11878491" cy="60511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Сервопривод - привод с управлением через отрицательную обратную связь, позволяющую точно управлять параметрами движения.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Аккумулятор </a:t>
            </a:r>
            <a:r>
              <a:rPr lang="en-US" dirty="0"/>
              <a:t>Fire bull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dirty="0"/>
              <a:t>Характеристики:</a:t>
            </a:r>
          </a:p>
          <a:p>
            <a:pPr>
              <a:buNone/>
            </a:pPr>
            <a:r>
              <a:rPr lang="ru-RU" dirty="0"/>
              <a:t>4200</a:t>
            </a:r>
            <a:r>
              <a:rPr lang="en-US" dirty="0"/>
              <a:t> </a:t>
            </a:r>
            <a:r>
              <a:rPr lang="en-US" dirty="0" err="1"/>
              <a:t>mAh</a:t>
            </a:r>
            <a:endParaRPr lang="ru-RU" dirty="0"/>
          </a:p>
          <a:p>
            <a:pPr>
              <a:buNone/>
            </a:pPr>
            <a:r>
              <a:rPr lang="ru-RU" dirty="0"/>
              <a:t>1</a:t>
            </a:r>
            <a:r>
              <a:rPr lang="en-US" dirty="0"/>
              <a:t>2</a:t>
            </a:r>
            <a:r>
              <a:rPr lang="ru-RU" dirty="0"/>
              <a:t>.</a:t>
            </a:r>
            <a:r>
              <a:rPr lang="en-US" dirty="0"/>
              <a:t>6</a:t>
            </a:r>
            <a:r>
              <a:rPr lang="ru-RU" dirty="0"/>
              <a:t> </a:t>
            </a:r>
            <a:r>
              <a:rPr lang="en-US" dirty="0"/>
              <a:t>V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50" name="AutoShape 2" descr="http://shoppingator.ru/pict/tovar/img.dxcdn.com/productimages/sku_34270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hoppingator.ru/pict/tovar/img.dxcdn.com/productimages/sku_34270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hoppingator.ru/pict/tovar/img.dxcdn.com/productimages/sku_34270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05224" y="3840164"/>
            <a:ext cx="4619626" cy="3017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3848100"/>
            <a:ext cx="3743326" cy="30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806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Захват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606829"/>
            <a:ext cx="12192001" cy="6251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Захват – механизированная часть манипулятора, позволяющая захватывать и проводить различные манипуляции с объектами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50" name="AutoShape 2" descr="http://shoppingator.ru/pict/tovar/img.dxcdn.com/productimages/sku_34270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hoppingator.ru/pict/tovar/img.dxcdn.com/productimages/sku_34270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hoppingator.ru/pict/tovar/img.dxcdn.com/productimages/sku_34270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s://www.servomagazine.com/uploads/main/NV_1118_NP_Pitsco_44609_MaxGrip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400" y="1811866"/>
            <a:ext cx="7595614" cy="4908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20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325" y="-1"/>
            <a:ext cx="8688977" cy="653143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Инфракрасный дальномер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8219" y="1001979"/>
            <a:ext cx="10711543" cy="6074229"/>
          </a:xfrm>
        </p:spPr>
        <p:txBody>
          <a:bodyPr/>
          <a:lstStyle/>
          <a:p>
            <a:pPr>
              <a:buNone/>
            </a:pPr>
            <a:r>
              <a:rPr lang="ru-RU" dirty="0"/>
              <a:t>ИК - Дальномер содержит в одном корпусе приемник и передатчик инфракрасного диапазона, предназначен для определения расстояния до объектов в пределах от 10 до 80 сантиметров. </a:t>
            </a:r>
          </a:p>
          <a:p>
            <a:pPr>
              <a:buNone/>
            </a:pPr>
            <a:r>
              <a:rPr lang="ru-RU" dirty="0"/>
              <a:t>Расстояние менее </a:t>
            </a:r>
            <a:r>
              <a:rPr lang="en-US" dirty="0"/>
              <a:t>1</a:t>
            </a:r>
            <a:r>
              <a:rPr lang="ru-RU" dirty="0"/>
              <a:t>0 сантиметров дальномер не способен определить, более 80 сантиметров- будет определяться с большой неточностью.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36" y="3273135"/>
            <a:ext cx="5947064" cy="35848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3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Примеры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Комбинируя следующие программы мы можем выполнять разнообразные комбинации задач и сделать нашего робота более универсальным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Движение по дорожной разметке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7FC9AA-EF8B-B687-4102-D559D31BE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21" y="2046257"/>
            <a:ext cx="5343400" cy="47286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3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Примеры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Движение вдоль дорожных ограждений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B4DA18-332B-F5F1-45BD-A3F0C2C8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85" y="853732"/>
            <a:ext cx="6059863" cy="60042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3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Примеры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Экстренное торможение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E49214-5D05-BD19-9B95-DFEEE7541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936716"/>
            <a:ext cx="5345603" cy="59212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3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Примеры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Поддержание строя в автомобильной колонне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307E6D-63F3-2FDC-306E-7B7238B1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810" y="1461813"/>
            <a:ext cx="8278380" cy="39343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3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Примеры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Анализирование объекта камерой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B60996-EA57-5728-7E13-B0ACABBC6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316" y="2404890"/>
            <a:ext cx="7827218" cy="44531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BA9EE-597E-6931-2CC8-305BE201C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63" y="882535"/>
            <a:ext cx="5292437" cy="45274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32472-DD7E-42CF-AE1B-812C47C0D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2766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Оглавление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66516"/>
            <a:ext cx="12192000" cy="5627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</a:t>
            </a:r>
            <a:r>
              <a:rPr lang="ru-RU" sz="4000" dirty="0"/>
              <a:t>      Введение</a:t>
            </a:r>
          </a:p>
          <a:p>
            <a:r>
              <a:rPr lang="en-US" sz="4000" dirty="0"/>
              <a:t>II</a:t>
            </a:r>
            <a:r>
              <a:rPr lang="ru-RU" sz="4000" dirty="0"/>
              <a:t>    </a:t>
            </a:r>
            <a:r>
              <a:rPr lang="en-US" sz="4000" dirty="0"/>
              <a:t> </a:t>
            </a:r>
            <a:r>
              <a:rPr lang="ru-RU" sz="4000" dirty="0"/>
              <a:t>Блок схема</a:t>
            </a:r>
          </a:p>
          <a:p>
            <a:r>
              <a:rPr lang="en-US" sz="4000" dirty="0"/>
              <a:t>III</a:t>
            </a:r>
            <a:r>
              <a:rPr lang="ru-RU" sz="4000" dirty="0"/>
              <a:t>    Составные части робота</a:t>
            </a:r>
          </a:p>
          <a:p>
            <a:r>
              <a:rPr lang="en-US" sz="4000" dirty="0"/>
              <a:t>IV</a:t>
            </a:r>
            <a:r>
              <a:rPr lang="ru-RU" sz="4000" dirty="0"/>
              <a:t>   </a:t>
            </a:r>
            <a:r>
              <a:rPr lang="en-US" sz="4000" dirty="0"/>
              <a:t> </a:t>
            </a:r>
            <a:r>
              <a:rPr lang="ru-RU" sz="4000" dirty="0"/>
              <a:t>Контроллер</a:t>
            </a:r>
          </a:p>
          <a:p>
            <a:r>
              <a:rPr lang="en-US" sz="4000" dirty="0"/>
              <a:t>V</a:t>
            </a:r>
            <a:r>
              <a:rPr lang="ru-RU" sz="4000" dirty="0"/>
              <a:t>   </a:t>
            </a:r>
            <a:r>
              <a:rPr lang="en-US" sz="4000" dirty="0"/>
              <a:t>  </a:t>
            </a:r>
            <a:r>
              <a:rPr lang="ru-RU" sz="4000" dirty="0"/>
              <a:t>Датчики линии</a:t>
            </a:r>
          </a:p>
          <a:p>
            <a:r>
              <a:rPr lang="en-US" sz="4000" dirty="0"/>
              <a:t>VI</a:t>
            </a:r>
            <a:r>
              <a:rPr lang="ru-RU" sz="4000" dirty="0"/>
              <a:t>  </a:t>
            </a:r>
            <a:r>
              <a:rPr lang="en-US" sz="4000" dirty="0"/>
              <a:t>  </a:t>
            </a:r>
            <a:r>
              <a:rPr lang="ru-RU" sz="4000" dirty="0"/>
              <a:t>Видеокамера</a:t>
            </a:r>
          </a:p>
          <a:p>
            <a:r>
              <a:rPr lang="en-US" sz="4000" dirty="0"/>
              <a:t>VII   </a:t>
            </a:r>
            <a:r>
              <a:rPr lang="ru-RU" sz="4000" dirty="0"/>
              <a:t>Сервоприводы и аккумулятор</a:t>
            </a:r>
            <a:endParaRPr lang="en-US" sz="4000" dirty="0"/>
          </a:p>
          <a:p>
            <a:r>
              <a:rPr lang="en-US" sz="4000" dirty="0"/>
              <a:t>VIII</a:t>
            </a:r>
            <a:r>
              <a:rPr lang="ru-RU" sz="4000" dirty="0"/>
              <a:t>   Инфракрасный дальномер</a:t>
            </a:r>
            <a:br>
              <a:rPr lang="ru-RU" sz="4000" dirty="0"/>
            </a:br>
            <a:r>
              <a:rPr lang="en-US" sz="4000" dirty="0"/>
              <a:t>IX     </a:t>
            </a:r>
            <a:r>
              <a:rPr lang="ru-RU" sz="4000" dirty="0"/>
              <a:t>Захват</a:t>
            </a:r>
            <a:br>
              <a:rPr lang="ru-RU" sz="4000" dirty="0"/>
            </a:br>
            <a:r>
              <a:rPr lang="ru-RU" sz="4000"/>
              <a:t>Х      Программирование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324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1395"/>
          </a:xfrm>
        </p:spPr>
        <p:txBody>
          <a:bodyPr>
            <a:normAutofit fontScale="90000"/>
          </a:bodyPr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7584"/>
            <a:ext cx="12192000" cy="6160416"/>
          </a:xfrm>
        </p:spPr>
        <p:txBody>
          <a:bodyPr>
            <a:noAutofit/>
          </a:bodyPr>
          <a:lstStyle/>
          <a:p>
            <a:pPr algn="l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Автономные автомобили становятся реальностью. В ближайшем будущем большую половину автомобилей в мире будут оснащать системой автопилота. Мы занимаемся разработкой системы автопилота для машины-сборщика сортированного мусора.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Автомобили для сбора мусора имеют свой маршрут, следовательно мы можем запрограммировать автомобиль для соблюдения этого маршрута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altLang="ru-RU" dirty="0">
              <a:latin typeface="Times New Roman" panose="02020603050405020304" pitchFamily="18" charset="0"/>
            </a:endParaRPr>
          </a:p>
          <a:p>
            <a:pPr algn="l"/>
            <a:r>
              <a:rPr lang="ru-RU" dirty="0"/>
              <a:t> </a:t>
            </a:r>
            <a:endParaRPr lang="ru-RU" sz="1800" dirty="0"/>
          </a:p>
        </p:txBody>
      </p:sp>
      <p:sp>
        <p:nvSpPr>
          <p:cNvPr id="4" name="AutoShape 2" descr="https://sun9-82.userapi.com/s/v1/if2/t6e7Kp-Yc1Zdyu5zO67lSybpUrwH8QX_0KIRMmYm_HNjyTZH8y3TsYMGGJEL2MCPQOgI321Gu0RcqUZs8Twgs8bw.jpg?size=1920x1280&amp;quality=9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sun9-82.userapi.com/s/v1/if2/t6e7Kp-Yc1Zdyu5zO67lSybpUrwH8QX_0KIRMmYm_HNjyTZH8y3TsYMGGJEL2MCPQOgI321Gu0RcqUZs8Twgs8bw.jpg?size=1920x128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1389"/>
            <a:ext cx="6084919" cy="4056612"/>
          </a:xfrm>
          <a:prstGeom prst="rect">
            <a:avLst/>
          </a:prstGeom>
          <a:noFill/>
        </p:spPr>
      </p:pic>
      <p:pic>
        <p:nvPicPr>
          <p:cNvPr id="7" name="Picture 2" descr="https://ug.ru/wp-content/uploads/2021/09/musornye-baki.jpg">
            <a:extLst>
              <a:ext uri="{FF2B5EF4-FFF2-40B4-BE49-F238E27FC236}">
                <a16:creationId xmlns:a16="http://schemas.microsoft.com/office/drawing/2014/main" id="{7D94C8D9-9CAE-6904-5707-7CB5FE4A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90825"/>
            <a:ext cx="6095999" cy="406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Среди задач для системы-автопилота будут следующие пункты: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Автоматическое экстренное торможение для предотвращения столкновения 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Автоматическое поддержание крейсерской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скорости (адаптивный круиз-контроль)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Автоматический контроль движения в полосе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Автоматический контроль светофоров и дорожных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знаков 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Автоматическое движение</a:t>
            </a:r>
          </a:p>
          <a:p>
            <a:pPr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 координатам</a:t>
            </a:r>
          </a:p>
          <a:p>
            <a:pPr>
              <a:buFontTx/>
              <a:buChar char="-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Сбор сортированного мусора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на спец площадках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Распознавание цвета контейнера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сортированным функцией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Движение в автомобильной колонне</a:t>
            </a:r>
          </a:p>
        </p:txBody>
      </p:sp>
      <p:pic>
        <p:nvPicPr>
          <p:cNvPr id="4" name="Picture 2" descr="https://sun9-45.userapi.com/s/v1/if2/m6rk-ckHdBU9zD3rrXTJSEzPkIw_MkuOP2smF3VjMDF1TRYjjvvgis8wtpHhoG0xKFoqkg55gnxJ6YjLNmWJBHIF.jpg?size=2048x1365&amp;quality=96&amp;type=album">
            <a:extLst>
              <a:ext uri="{FF2B5EF4-FFF2-40B4-BE49-F238E27FC236}">
                <a16:creationId xmlns:a16="http://schemas.microsoft.com/office/drawing/2014/main" id="{D04FBCE7-AE89-92C9-F0E9-F073C7B2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86" y="2338826"/>
            <a:ext cx="6780416" cy="451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4450" y="1"/>
            <a:ext cx="2220429" cy="6858000"/>
          </a:xfrm>
        </p:spPr>
        <p:txBody>
          <a:bodyPr>
            <a:normAutofit/>
          </a:bodyPr>
          <a:lstStyle/>
          <a:p>
            <a:r>
              <a:rPr lang="ru-RU" sz="2000" dirty="0"/>
              <a:t>Управление</a:t>
            </a:r>
            <a:br>
              <a:rPr lang="ru-RU" sz="2000" dirty="0"/>
            </a:br>
            <a:r>
              <a:rPr lang="ru-RU" sz="2000" dirty="0"/>
              <a:t>Питание</a:t>
            </a:r>
            <a:br>
              <a:rPr lang="ru-RU" sz="2000" dirty="0"/>
            </a:br>
            <a:r>
              <a:rPr lang="ru-RU" sz="2000" dirty="0"/>
              <a:t>Обмен данными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Источник питания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Управляющий элемент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Двигатели 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Датчики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4947" y="2429353"/>
            <a:ext cx="2508068" cy="11625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Контроллер</a:t>
            </a:r>
          </a:p>
          <a:p>
            <a:pPr algn="ctr"/>
            <a:r>
              <a:rPr lang="en-US" sz="2400" dirty="0"/>
              <a:t>TRIK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37" y="5079522"/>
            <a:ext cx="1553980" cy="851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Датчики линии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273" y="5094515"/>
            <a:ext cx="23774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Видео модуль распознавания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25680" y="3476777"/>
            <a:ext cx="2013340" cy="6982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Сервоприводы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25845" y="5093584"/>
            <a:ext cx="2150703" cy="8373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Манипулятор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45137" y="692332"/>
            <a:ext cx="1938879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Аккумулятор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12273" y="2465614"/>
            <a:ext cx="2142308" cy="109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Видео модуль дороги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212273" y="692332"/>
            <a:ext cx="2377439" cy="108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Инфракрасные дальномеры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432521" y="3611879"/>
            <a:ext cx="35161" cy="14214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591968" y="1682819"/>
            <a:ext cx="951278" cy="724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378794" y="3151141"/>
            <a:ext cx="9561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2369357" y="3635945"/>
            <a:ext cx="1107011" cy="139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9122324" y="1076142"/>
            <a:ext cx="8709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9083968" y="1372846"/>
            <a:ext cx="870922" cy="84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Заголовок 1"/>
          <p:cNvSpPr txBox="1">
            <a:spLocks/>
          </p:cNvSpPr>
          <p:nvPr/>
        </p:nvSpPr>
        <p:spPr>
          <a:xfrm>
            <a:off x="3657600" y="-98911"/>
            <a:ext cx="3500845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Блок схема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125917" y="692332"/>
            <a:ext cx="1410532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Драйвер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9215837" y="1694950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9215837" y="3001034"/>
            <a:ext cx="914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9215837" y="4307118"/>
            <a:ext cx="9144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9215837" y="561374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9" name="Прямая со стрелкой 138"/>
          <p:cNvCxnSpPr>
            <a:cxnSpLocks/>
          </p:cNvCxnSpPr>
          <p:nvPr/>
        </p:nvCxnSpPr>
        <p:spPr>
          <a:xfrm flipV="1">
            <a:off x="5902491" y="1694950"/>
            <a:ext cx="119165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cxnSpLocks/>
          </p:cNvCxnSpPr>
          <p:nvPr/>
        </p:nvCxnSpPr>
        <p:spPr>
          <a:xfrm>
            <a:off x="4773259" y="1644745"/>
            <a:ext cx="0" cy="78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V="1">
            <a:off x="5911004" y="1544906"/>
            <a:ext cx="1170845" cy="885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7" name="Скругленный прямоугольник 146"/>
          <p:cNvSpPr/>
          <p:nvPr/>
        </p:nvSpPr>
        <p:spPr>
          <a:xfrm>
            <a:off x="7081849" y="2366434"/>
            <a:ext cx="1514137" cy="8525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Двигатели</a:t>
            </a:r>
          </a:p>
        </p:txBody>
      </p:sp>
      <p:cxnSp>
        <p:nvCxnSpPr>
          <p:cNvPr id="168" name="Прямая со стрелкой 167"/>
          <p:cNvCxnSpPr>
            <a:endCxn id="7" idx="1"/>
          </p:cNvCxnSpPr>
          <p:nvPr/>
        </p:nvCxnSpPr>
        <p:spPr>
          <a:xfrm>
            <a:off x="5867122" y="3396145"/>
            <a:ext cx="958558" cy="429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stCxn id="38" idx="2"/>
            <a:endCxn id="40" idx="0"/>
          </p:cNvCxnSpPr>
          <p:nvPr/>
        </p:nvCxnSpPr>
        <p:spPr>
          <a:xfrm flipH="1">
            <a:off x="7813974" y="4221555"/>
            <a:ext cx="17196" cy="851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>
            <a:stCxn id="4" idx="2"/>
            <a:endCxn id="41" idx="0"/>
          </p:cNvCxnSpPr>
          <p:nvPr/>
        </p:nvCxnSpPr>
        <p:spPr>
          <a:xfrm>
            <a:off x="4588981" y="3591947"/>
            <a:ext cx="12053" cy="144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2196446" y="3458234"/>
            <a:ext cx="1256412" cy="157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>
            <a:stCxn id="4" idx="1"/>
            <a:endCxn id="112" idx="3"/>
          </p:cNvCxnSpPr>
          <p:nvPr/>
        </p:nvCxnSpPr>
        <p:spPr>
          <a:xfrm flipH="1">
            <a:off x="2354581" y="3010650"/>
            <a:ext cx="980366" cy="3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 flipH="1" flipV="1">
            <a:off x="2547641" y="1873874"/>
            <a:ext cx="813625" cy="591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>
            <a:stCxn id="25" idx="2"/>
            <a:endCxn id="34" idx="0"/>
          </p:cNvCxnSpPr>
          <p:nvPr/>
        </p:nvCxnSpPr>
        <p:spPr>
          <a:xfrm flipH="1">
            <a:off x="7813677" y="1625275"/>
            <a:ext cx="3985" cy="709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>
            <a:off x="9122324" y="782425"/>
            <a:ext cx="870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>
            <a:off x="7701699" y="1544906"/>
            <a:ext cx="0" cy="798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 flipV="1">
            <a:off x="5684533" y="1381314"/>
            <a:ext cx="1397316" cy="108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>
            <a:off x="7701699" y="4235617"/>
            <a:ext cx="0" cy="843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мка 22"/>
          <p:cNvSpPr/>
          <p:nvPr/>
        </p:nvSpPr>
        <p:spPr>
          <a:xfrm>
            <a:off x="93519" y="632608"/>
            <a:ext cx="2626822" cy="1241265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3779323" y="652540"/>
            <a:ext cx="2063692" cy="1013916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7090362" y="651151"/>
            <a:ext cx="1454600" cy="974124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Рамка 33"/>
          <p:cNvSpPr/>
          <p:nvPr/>
        </p:nvSpPr>
        <p:spPr>
          <a:xfrm>
            <a:off x="6987040" y="2334942"/>
            <a:ext cx="1653273" cy="915237"/>
          </a:xfrm>
          <a:prstGeom prst="fra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мка 37"/>
          <p:cNvSpPr/>
          <p:nvPr/>
        </p:nvSpPr>
        <p:spPr>
          <a:xfrm>
            <a:off x="6805735" y="3428974"/>
            <a:ext cx="2050869" cy="792581"/>
          </a:xfrm>
          <a:prstGeom prst="fra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Рамка 39"/>
          <p:cNvSpPr/>
          <p:nvPr/>
        </p:nvSpPr>
        <p:spPr>
          <a:xfrm>
            <a:off x="6684037" y="5072991"/>
            <a:ext cx="2259874" cy="927462"/>
          </a:xfrm>
          <a:prstGeom prst="fra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Рамка 40"/>
          <p:cNvSpPr/>
          <p:nvPr/>
        </p:nvSpPr>
        <p:spPr>
          <a:xfrm>
            <a:off x="3791137" y="5041509"/>
            <a:ext cx="1619794" cy="941524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Рамка 41"/>
          <p:cNvSpPr/>
          <p:nvPr/>
        </p:nvSpPr>
        <p:spPr>
          <a:xfrm>
            <a:off x="212274" y="2457449"/>
            <a:ext cx="2164116" cy="1126333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Рамка 44"/>
          <p:cNvSpPr/>
          <p:nvPr/>
        </p:nvSpPr>
        <p:spPr>
          <a:xfrm>
            <a:off x="146958" y="5081453"/>
            <a:ext cx="2508068" cy="927462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Рамка 45"/>
          <p:cNvSpPr/>
          <p:nvPr/>
        </p:nvSpPr>
        <p:spPr>
          <a:xfrm>
            <a:off x="3334947" y="2429353"/>
            <a:ext cx="2532175" cy="1182526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Рамка 51"/>
          <p:cNvSpPr/>
          <p:nvPr/>
        </p:nvSpPr>
        <p:spPr>
          <a:xfrm>
            <a:off x="9215837" y="1682819"/>
            <a:ext cx="938613" cy="926531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Рамка 52"/>
          <p:cNvSpPr/>
          <p:nvPr/>
        </p:nvSpPr>
        <p:spPr>
          <a:xfrm>
            <a:off x="9215837" y="3001034"/>
            <a:ext cx="938613" cy="914400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Рамка 53"/>
          <p:cNvSpPr/>
          <p:nvPr/>
        </p:nvSpPr>
        <p:spPr>
          <a:xfrm>
            <a:off x="9215837" y="4307118"/>
            <a:ext cx="938613" cy="914400"/>
          </a:xfrm>
          <a:prstGeom prst="fram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Рамка 55"/>
          <p:cNvSpPr/>
          <p:nvPr/>
        </p:nvSpPr>
        <p:spPr>
          <a:xfrm>
            <a:off x="9215837" y="5613744"/>
            <a:ext cx="938613" cy="914400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144" y="-19182"/>
            <a:ext cx="7789985" cy="562707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Составляющие робота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3525"/>
            <a:ext cx="12192000" cy="62952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Контроллер                          Датчики линии                     Видеокамера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Аккумулятор                        Сервопривод                          Инфракрасный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        дальномер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5624"/>
            <a:ext cx="3399692" cy="2404068"/>
          </a:xfrm>
          <a:prstGeom prst="rect">
            <a:avLst/>
          </a:prstGeom>
        </p:spPr>
      </p:pic>
      <p:pic>
        <p:nvPicPr>
          <p:cNvPr id="5" name="Picture 3" descr="KY-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226" y="995624"/>
            <a:ext cx="2145322" cy="19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24" y="997131"/>
            <a:ext cx="2367432" cy="209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00" y="4289977"/>
            <a:ext cx="2332892" cy="2332892"/>
          </a:xfrm>
          <a:prstGeom prst="rect">
            <a:avLst/>
          </a:prstGeom>
        </p:spPr>
      </p:pic>
      <p:pic>
        <p:nvPicPr>
          <p:cNvPr id="1026" name="Picture 2" descr="ИК- дальномер 10 - 80 см (ID:589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6333" y="4611189"/>
            <a:ext cx="2246811" cy="2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shoppingator.ru/pict/tovar/img.dxcdn.com/productimages/sku_342707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45428"/>
            <a:ext cx="2612572" cy="261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08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6215" y="20027"/>
            <a:ext cx="4759570" cy="757849"/>
          </a:xfrm>
        </p:spPr>
        <p:txBody>
          <a:bodyPr/>
          <a:lstStyle/>
          <a:p>
            <a:r>
              <a:rPr lang="ru-RU" dirty="0"/>
              <a:t>Контроллер </a:t>
            </a:r>
            <a:r>
              <a:rPr lang="en-US" dirty="0"/>
              <a:t>TRIK</a:t>
            </a:r>
            <a:endParaRPr lang="ru-RU" dirty="0"/>
          </a:p>
        </p:txBody>
      </p:sp>
      <p:sp>
        <p:nvSpPr>
          <p:cNvPr id="6" name="AutoShape 4" descr="контроллер ТРИК"/>
          <p:cNvSpPr>
            <a:spLocks noChangeAspect="1" noChangeArrowheads="1"/>
          </p:cNvSpPr>
          <p:nvPr/>
        </p:nvSpPr>
        <p:spPr bwMode="auto">
          <a:xfrm>
            <a:off x="1751623" y="5267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6" descr="контроллер ТРИК"/>
          <p:cNvSpPr>
            <a:spLocks noChangeAspect="1" noChangeArrowheads="1"/>
          </p:cNvSpPr>
          <p:nvPr/>
        </p:nvSpPr>
        <p:spPr bwMode="auto">
          <a:xfrm>
            <a:off x="239346" y="0"/>
            <a:ext cx="2744178" cy="44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8" descr="контроллер ТРИК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0" descr="контроллер ТРИК"/>
          <p:cNvSpPr>
            <a:spLocks noChangeAspect="1" noChangeArrowheads="1"/>
          </p:cNvSpPr>
          <p:nvPr/>
        </p:nvSpPr>
        <p:spPr bwMode="auto">
          <a:xfrm>
            <a:off x="239345" y="797902"/>
            <a:ext cx="11952655" cy="60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Он способен одновременно решать задачи обработки аудио - и видеоданных, синтеза речи, навигации; управлять сервоприводами и моторами; собирать показания с аналоговых и цифровых датчиков; обмениваться информацией по беспроводной связи. Имеет в своем составе все необходимое оборудование для управления двигателями постоянного тока и сервоприводами, а также для приема и обработки информации от цифровых и аналоговых датчиков, микрофонов, </a:t>
            </a:r>
            <a:r>
              <a:rPr lang="ru-RU" dirty="0" err="1"/>
              <a:t>видеомодулей</a:t>
            </a:r>
            <a:r>
              <a:rPr lang="ru-RU" dirty="0"/>
              <a:t>. Контроллер снабжён цветным сенсорным дисплеем, программируемыми кнопками, есть поддержка </a:t>
            </a:r>
            <a:r>
              <a:rPr lang="ru-RU" dirty="0" err="1"/>
              <a:t>WiFi</a:t>
            </a:r>
            <a:r>
              <a:rPr lang="ru-RU" dirty="0"/>
              <a:t>, </a:t>
            </a:r>
            <a:r>
              <a:rPr lang="ru-RU" dirty="0" err="1"/>
              <a:t>Bluetooth</a:t>
            </a:r>
            <a:r>
              <a:rPr lang="ru-RU" dirty="0"/>
              <a:t>. В контроллере установлены встроенные защиты от перегрузки по току и от глубокой разрядки аккумулятора. </a:t>
            </a:r>
          </a:p>
          <a:p>
            <a:endParaRPr lang="ru-RU" dirty="0"/>
          </a:p>
          <a:p>
            <a:r>
              <a:rPr lang="ru-RU" dirty="0"/>
              <a:t>Некоторые характеристики  контроллера :</a:t>
            </a:r>
          </a:p>
          <a:p>
            <a:endParaRPr lang="ru-RU" dirty="0"/>
          </a:p>
          <a:p>
            <a:r>
              <a:rPr lang="ru-RU" dirty="0"/>
              <a:t>Тактовая частота ЦП - 375 МГц</a:t>
            </a:r>
          </a:p>
          <a:p>
            <a:endParaRPr lang="ru-RU" dirty="0"/>
          </a:p>
          <a:p>
            <a:r>
              <a:rPr lang="ru-RU" dirty="0"/>
              <a:t>Тактовая частота ПП – 24 МГц</a:t>
            </a:r>
          </a:p>
          <a:p>
            <a:endParaRPr lang="ru-RU" dirty="0"/>
          </a:p>
          <a:p>
            <a:r>
              <a:rPr lang="ru-RU" dirty="0"/>
              <a:t>Оперативная память – 256 Мбайт</a:t>
            </a:r>
          </a:p>
          <a:p>
            <a:endParaRPr lang="ru-RU" dirty="0"/>
          </a:p>
          <a:p>
            <a:r>
              <a:rPr lang="ru-RU" dirty="0"/>
              <a:t>Интерфейсы двигателей постоянного тока - 4 порта двигателей 6-12V</a:t>
            </a:r>
          </a:p>
          <a:p>
            <a:endParaRPr lang="ru-RU" dirty="0"/>
          </a:p>
          <a:p>
            <a:r>
              <a:rPr lang="ru-RU" dirty="0"/>
              <a:t>Габариты корпуса - 125 * 80 * 25 мм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2992582"/>
            <a:ext cx="4959927" cy="3865417"/>
          </a:xfrm>
        </p:spPr>
      </p:pic>
    </p:spTree>
    <p:extLst>
      <p:ext uri="{BB962C8B-B14F-4D97-AF65-F5344CB8AC3E}">
        <p14:creationId xmlns:p14="http://schemas.microsoft.com/office/powerpoint/2010/main" val="176123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614"/>
            <a:ext cx="9144000" cy="832338"/>
          </a:xfrm>
        </p:spPr>
        <p:txBody>
          <a:bodyPr>
            <a:normAutofit fontScale="90000"/>
          </a:bodyPr>
          <a:lstStyle/>
          <a:p>
            <a:r>
              <a:rPr lang="ru-RU" dirty="0"/>
              <a:t>Датчики линии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923" y="832338"/>
            <a:ext cx="11723077" cy="6025661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Характеристики :</a:t>
            </a:r>
            <a:endParaRPr lang="ru-RU" dirty="0"/>
          </a:p>
          <a:p>
            <a:pPr algn="l"/>
            <a:r>
              <a:rPr lang="ru-RU" dirty="0"/>
              <a:t>Питание:</a:t>
            </a:r>
          </a:p>
          <a:p>
            <a:pPr algn="l"/>
            <a:r>
              <a:rPr lang="ru-RU" dirty="0"/>
              <a:t> напряжение 3,3 – 5,5 </a:t>
            </a:r>
            <a:r>
              <a:rPr lang="en-US" dirty="0"/>
              <a:t>V</a:t>
            </a:r>
            <a:br>
              <a:rPr lang="ru-RU" dirty="0"/>
            </a:br>
            <a:r>
              <a:rPr lang="ru-RU" dirty="0"/>
              <a:t> ток 20 мА</a:t>
            </a:r>
            <a:br>
              <a:rPr lang="ru-RU" dirty="0"/>
            </a:br>
            <a:r>
              <a:rPr lang="ru-RU" dirty="0"/>
              <a:t>Угол обзора 35 °</a:t>
            </a:r>
            <a:br>
              <a:rPr lang="ru-RU" dirty="0"/>
            </a:br>
            <a:r>
              <a:rPr lang="ru-RU" dirty="0"/>
              <a:t>Рабочая температура от 0 до+50 C°</a:t>
            </a:r>
            <a:br>
              <a:rPr lang="ru-RU" dirty="0"/>
            </a:br>
            <a:r>
              <a:rPr lang="ru-RU" dirty="0"/>
              <a:t>Размеры 77 x 48 x 12 мм</a:t>
            </a:r>
            <a:br>
              <a:rPr lang="ru-RU" dirty="0"/>
            </a:br>
            <a:r>
              <a:rPr lang="ru-RU" dirty="0"/>
              <a:t> Описание:</a:t>
            </a:r>
            <a:endParaRPr lang="ru-RU" b="1" dirty="0"/>
          </a:p>
          <a:p>
            <a:pPr algn="l"/>
            <a:r>
              <a:rPr lang="ru-RU" dirty="0"/>
              <a:t>    Модуль датчика линии сочетает в себе два основных элемента: инфракрасный излучатель и инфракрасный приемник. Излучатель постоянно излучает инфракрасный свет, когда излучаемые инфракрасные лучи не отражаются, или отражаются обратно, но их интенсивность недостаточно большая - выходное напряжение остается низким. Когда обнаруженный объект (линия) присутствует в зоне обнаружения и инфракрасные лучи отражаются с достаточной интенсивностью, выходное напряжение становится высоким. Модуль выдает цифровой сигнал. На модуле присутствует светодиод - индикатор выходного напряжения.</a:t>
            </a:r>
          </a:p>
          <a:p>
            <a:pPr algn="l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1019370"/>
            <a:ext cx="4523509" cy="25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922" y="-82061"/>
            <a:ext cx="3294185" cy="621323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Видеокамера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1" y="445744"/>
            <a:ext cx="12309231" cy="631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OV7670 формирует изображение с максимальным разрешением 640 х 480 и может выдать его со скоростью до 30 кадров в секунду.</a:t>
            </a:r>
          </a:p>
          <a:p>
            <a:pPr marL="0" indent="0">
              <a:buNone/>
            </a:pPr>
            <a:r>
              <a:rPr lang="ru-RU" sz="1800" dirty="0"/>
              <a:t>                      </a:t>
            </a:r>
            <a:r>
              <a:rPr lang="en-US" sz="1800" dirty="0"/>
              <a:t>     </a:t>
            </a:r>
            <a:r>
              <a:rPr lang="ru-RU" sz="1800" dirty="0"/>
              <a:t> </a:t>
            </a:r>
            <a:r>
              <a:rPr lang="en-US" sz="1800" dirty="0"/>
              <a:t>  </a:t>
            </a:r>
            <a:r>
              <a:rPr lang="ru-RU" sz="1800" dirty="0"/>
              <a:t>  </a:t>
            </a:r>
            <a:r>
              <a:rPr lang="ru-RU" sz="2000" b="1" dirty="0"/>
              <a:t>VDD</a:t>
            </a:r>
            <a:r>
              <a:rPr lang="ru-RU" sz="2000" dirty="0"/>
              <a:t> — питание;</a:t>
            </a:r>
            <a:br>
              <a:rPr lang="ru-RU" sz="2000" dirty="0"/>
            </a:br>
            <a:r>
              <a:rPr lang="ru-RU" sz="2000" dirty="0"/>
              <a:t>                       </a:t>
            </a:r>
            <a:r>
              <a:rPr lang="en-US" sz="2000" dirty="0"/>
              <a:t>      </a:t>
            </a:r>
            <a:r>
              <a:rPr lang="ru-RU" sz="2000" b="1" dirty="0"/>
              <a:t>GND</a:t>
            </a:r>
            <a:r>
              <a:rPr lang="ru-RU" sz="2000" dirty="0"/>
              <a:t> — общий;</a:t>
            </a:r>
            <a:br>
              <a:rPr lang="ru-RU" sz="2000" dirty="0"/>
            </a:br>
            <a:r>
              <a:rPr lang="ru-RU" sz="2000" dirty="0"/>
              <a:t>                       </a:t>
            </a:r>
            <a:r>
              <a:rPr lang="en-US" sz="2000" dirty="0"/>
              <a:t>      </a:t>
            </a:r>
            <a:r>
              <a:rPr lang="ru-RU" sz="2000" b="1" dirty="0"/>
              <a:t>SDIOC</a:t>
            </a:r>
            <a:r>
              <a:rPr lang="ru-RU" sz="2000" dirty="0"/>
              <a:t> — (вход) тактовый сигнал последовательного интерфейса SCCB управления камерой;</a:t>
            </a:r>
            <a:br>
              <a:rPr lang="ru-RU" sz="2000" dirty="0"/>
            </a:br>
            <a:r>
              <a:rPr lang="ru-RU" sz="2000" dirty="0"/>
              <a:t>                      </a:t>
            </a:r>
            <a:r>
              <a:rPr lang="en-US" sz="2000" dirty="0"/>
              <a:t>    </a:t>
            </a:r>
            <a:r>
              <a:rPr lang="ru-RU" sz="2000" dirty="0"/>
              <a:t> </a:t>
            </a:r>
            <a:r>
              <a:rPr lang="en-US" sz="2000" dirty="0"/>
              <a:t>  </a:t>
            </a:r>
            <a:r>
              <a:rPr lang="ru-RU" sz="2000" b="1" dirty="0"/>
              <a:t>SDIOD</a:t>
            </a:r>
            <a:r>
              <a:rPr lang="ru-RU" sz="2000" dirty="0"/>
              <a:t> — (вход/выход) информационный сигнал последовательного интерфейса SCCB </a:t>
            </a:r>
            <a:r>
              <a:rPr lang="en-US" sz="2000" dirty="0"/>
              <a:t>                   </a:t>
            </a:r>
            <a:r>
              <a:rPr lang="ru-RU" sz="2000" dirty="0"/>
              <a:t>                          </a:t>
            </a:r>
            <a:r>
              <a:rPr lang="en-US" sz="2000" dirty="0"/>
              <a:t> </a:t>
            </a:r>
            <a:r>
              <a:rPr lang="ru-RU" sz="2000" dirty="0"/>
              <a:t>у                            управления камерой;</a:t>
            </a:r>
            <a:br>
              <a:rPr lang="ru-RU" sz="2000" dirty="0"/>
            </a:br>
            <a:r>
              <a:rPr lang="ru-RU" sz="2000" dirty="0"/>
              <a:t>                       </a:t>
            </a:r>
            <a:r>
              <a:rPr lang="en-US" sz="2000" dirty="0"/>
              <a:t>      </a:t>
            </a:r>
            <a:r>
              <a:rPr lang="ru-RU" sz="2000" b="1" dirty="0"/>
              <a:t>VSYNC  </a:t>
            </a:r>
            <a:r>
              <a:rPr lang="ru-RU" sz="2000" dirty="0"/>
              <a:t>— (выход) импульс кадровой синхронизации;</a:t>
            </a:r>
            <a:br>
              <a:rPr lang="ru-RU" sz="2000" dirty="0"/>
            </a:br>
            <a:r>
              <a:rPr lang="ru-RU" sz="2000" dirty="0"/>
              <a:t>                       </a:t>
            </a:r>
            <a:r>
              <a:rPr lang="en-US" sz="2000" dirty="0"/>
              <a:t>      </a:t>
            </a:r>
            <a:r>
              <a:rPr lang="ru-RU" sz="2000" b="1" dirty="0"/>
              <a:t>HREF</a:t>
            </a:r>
            <a:r>
              <a:rPr lang="ru-RU" sz="2000" dirty="0"/>
              <a:t> — (выход) импульс строчной синхронизации;</a:t>
            </a:r>
            <a:br>
              <a:rPr lang="ru-RU" sz="2000" dirty="0"/>
            </a:br>
            <a:r>
              <a:rPr lang="ru-RU" sz="2000" dirty="0"/>
              <a:t>                       </a:t>
            </a:r>
            <a:r>
              <a:rPr lang="en-US" sz="2000" dirty="0"/>
              <a:t>      </a:t>
            </a:r>
            <a:r>
              <a:rPr lang="ru-RU" sz="2000" b="1" dirty="0"/>
              <a:t>PCLK</a:t>
            </a:r>
            <a:r>
              <a:rPr lang="ru-RU" sz="2000" dirty="0"/>
              <a:t> — (выход) тактовый импульс выдачи байта с параллельного порта  D7 — D0;</a:t>
            </a:r>
            <a:br>
              <a:rPr lang="ru-RU" sz="2000" dirty="0"/>
            </a:br>
            <a:r>
              <a:rPr lang="ru-RU" sz="2000" dirty="0"/>
              <a:t>                      </a:t>
            </a:r>
            <a:r>
              <a:rPr lang="en-US" sz="2000" dirty="0"/>
              <a:t>    </a:t>
            </a:r>
            <a:r>
              <a:rPr lang="ru-RU" sz="2000" dirty="0"/>
              <a:t> </a:t>
            </a:r>
            <a:r>
              <a:rPr lang="en-US" sz="2000" dirty="0"/>
              <a:t>  </a:t>
            </a:r>
            <a:r>
              <a:rPr lang="ru-RU" sz="2000" b="1" dirty="0"/>
              <a:t>XCLK</a:t>
            </a:r>
            <a:r>
              <a:rPr lang="ru-RU" sz="2000" dirty="0"/>
              <a:t> — (вход) главный тактовый импульс для работы OV7670;</a:t>
            </a:r>
            <a:br>
              <a:rPr lang="ru-RU" sz="2000" dirty="0"/>
            </a:br>
            <a:r>
              <a:rPr lang="ru-RU" sz="2000" dirty="0"/>
              <a:t>                       </a:t>
            </a:r>
            <a:r>
              <a:rPr lang="en-US" sz="2000" dirty="0"/>
              <a:t>      </a:t>
            </a:r>
            <a:r>
              <a:rPr lang="ru-RU" sz="2000" b="1" dirty="0"/>
              <a:t>D7 — D0</a:t>
            </a:r>
            <a:r>
              <a:rPr lang="ru-RU" sz="2000" dirty="0"/>
              <a:t> — 8-ми битный параллельный видеовыход;</a:t>
            </a:r>
            <a:br>
              <a:rPr lang="ru-RU" sz="2000" dirty="0"/>
            </a:br>
            <a:r>
              <a:rPr lang="ru-RU" sz="2000" dirty="0"/>
              <a:t>                       </a:t>
            </a:r>
            <a:r>
              <a:rPr lang="en-US" sz="2000" dirty="0"/>
              <a:t>      </a:t>
            </a:r>
            <a:r>
              <a:rPr lang="ru-RU" sz="2000" b="1" dirty="0"/>
              <a:t>RESET</a:t>
            </a:r>
            <a:r>
              <a:rPr lang="ru-RU" sz="2000" dirty="0"/>
              <a:t> (Сброс) — вывод аппаратного сброса камеры;</a:t>
            </a:r>
            <a:br>
              <a:rPr lang="ru-RU" sz="2000" dirty="0"/>
            </a:br>
            <a:r>
              <a:rPr lang="ru-RU" sz="2000" dirty="0"/>
              <a:t>                      </a:t>
            </a:r>
            <a:r>
              <a:rPr lang="en-US" sz="2000" dirty="0"/>
              <a:t>      </a:t>
            </a:r>
            <a:r>
              <a:rPr lang="ru-RU" sz="2000" dirty="0"/>
              <a:t> </a:t>
            </a:r>
            <a:r>
              <a:rPr lang="ru-RU" sz="2000" b="1" dirty="0"/>
              <a:t>PWDN</a:t>
            </a:r>
            <a:r>
              <a:rPr lang="ru-RU" sz="2000" dirty="0"/>
              <a:t> — вывод аппаратного включения/выключения камеры.</a:t>
            </a:r>
          </a:p>
          <a:p>
            <a:pPr marL="0" indent="0">
              <a:buNone/>
            </a:pPr>
            <a:r>
              <a:rPr lang="ru-RU" sz="1800" dirty="0"/>
              <a:t>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7139"/>
            <a:ext cx="1664676" cy="3493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36" y="4509655"/>
            <a:ext cx="4804064" cy="2343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615"/>
            <a:ext cx="4278922" cy="22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794</Words>
  <Application>Microsoft Office PowerPoint</Application>
  <PresentationFormat>Широкоэкранный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МОУ “Общеобразовательный лицей №3”</vt:lpstr>
      <vt:lpstr>Оглавление </vt:lpstr>
      <vt:lpstr>Введение</vt:lpstr>
      <vt:lpstr>Презентация PowerPoint</vt:lpstr>
      <vt:lpstr>Управление Питание Обмен данными   Источник питания    Управляющий элемент    Двигатели      Датчики</vt:lpstr>
      <vt:lpstr>Составляющие робота</vt:lpstr>
      <vt:lpstr>Контроллер TRIK</vt:lpstr>
      <vt:lpstr>Датчики линии</vt:lpstr>
      <vt:lpstr>Видеокамера </vt:lpstr>
      <vt:lpstr>Сервоприводы и аккумулятор</vt:lpstr>
      <vt:lpstr>Захват</vt:lpstr>
      <vt:lpstr>Инфракрасный дальномер</vt:lpstr>
      <vt:lpstr>Примеры программ</vt:lpstr>
      <vt:lpstr>Примеры программ</vt:lpstr>
      <vt:lpstr>Примеры программ</vt:lpstr>
      <vt:lpstr>Примеры программ</vt:lpstr>
      <vt:lpstr>Примеры программ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Датчики линии</dc:title>
  <dc:creator>ЦДО</dc:creator>
  <cp:lastModifiedBy>Kab7</cp:lastModifiedBy>
  <cp:revision>199</cp:revision>
  <dcterms:created xsi:type="dcterms:W3CDTF">2020-01-22T13:06:36Z</dcterms:created>
  <dcterms:modified xsi:type="dcterms:W3CDTF">2022-09-10T13:03:07Z</dcterms:modified>
</cp:coreProperties>
</file>