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5" r:id="rId3"/>
    <p:sldId id="263" r:id="rId4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48255" y="728907"/>
            <a:ext cx="2124456" cy="99626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40935" y="1251092"/>
            <a:ext cx="3294888" cy="174509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07807" y="1533144"/>
            <a:ext cx="2520696" cy="88696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24856" y="613105"/>
            <a:ext cx="1542287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244" y="1792605"/>
            <a:ext cx="10357510" cy="275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9815" y="619139"/>
            <a:ext cx="499237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 err="1"/>
              <a:t>Актуальность</a:t>
            </a:r>
            <a:r>
              <a:rPr lang="ru-RU" spc="-10" dirty="0"/>
              <a:t> и цель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4400" y="1308430"/>
            <a:ext cx="4992370" cy="5070106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363855">
              <a:lnSpc>
                <a:spcPct val="90000"/>
              </a:lnSpc>
              <a:spcBef>
                <a:spcPts val="440"/>
              </a:spcBef>
            </a:pPr>
            <a:r>
              <a:rPr sz="2800" dirty="0">
                <a:latin typeface="Calibri"/>
                <a:cs typeface="Calibri"/>
              </a:rPr>
              <a:t>На </a:t>
            </a:r>
            <a:r>
              <a:rPr sz="2800" spc="-10" dirty="0">
                <a:latin typeface="Calibri"/>
                <a:cs typeface="Calibri"/>
              </a:rPr>
              <a:t>сегодняшний </a:t>
            </a:r>
            <a:r>
              <a:rPr sz="2800" spc="-5" dirty="0">
                <a:latin typeface="Calibri"/>
                <a:cs typeface="Calibri"/>
              </a:rPr>
              <a:t>день,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автоматизированные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системы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широко </a:t>
            </a:r>
            <a:r>
              <a:rPr sz="2800" spc="-15" dirty="0">
                <a:latin typeface="Calibri"/>
                <a:cs typeface="Calibri"/>
              </a:rPr>
              <a:t>используются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для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доставки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грузов,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однако</a:t>
            </a:r>
            <a:endParaRPr sz="2800" dirty="0">
              <a:latin typeface="Calibri"/>
              <a:cs typeface="Calibri"/>
            </a:endParaRPr>
          </a:p>
          <a:p>
            <a:pPr marL="12700" marR="5080">
              <a:lnSpc>
                <a:spcPts val="3030"/>
              </a:lnSpc>
              <a:spcBef>
                <a:spcPts val="45"/>
              </a:spcBef>
            </a:pPr>
            <a:r>
              <a:rPr sz="2800" spc="-10" dirty="0">
                <a:latin typeface="Calibri"/>
                <a:cs typeface="Calibri"/>
              </a:rPr>
              <a:t>подобные </a:t>
            </a:r>
            <a:r>
              <a:rPr sz="2800" dirty="0">
                <a:latin typeface="Calibri"/>
                <a:cs typeface="Calibri"/>
              </a:rPr>
              <a:t>решения </a:t>
            </a:r>
            <a:r>
              <a:rPr sz="2800" spc="-10" dirty="0">
                <a:latin typeface="Calibri"/>
                <a:cs typeface="Calibri"/>
              </a:rPr>
              <a:t>имеют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возможность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найти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применение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и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в</a:t>
            </a:r>
            <a:r>
              <a:rPr sz="2800" spc="-10" dirty="0">
                <a:latin typeface="Calibri"/>
                <a:cs typeface="Calibri"/>
              </a:rPr>
              <a:t> других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сферах</a:t>
            </a:r>
            <a:r>
              <a:rPr sz="2800" spc="-5" dirty="0">
                <a:latin typeface="Calibri"/>
                <a:cs typeface="Calibri"/>
              </a:rPr>
              <a:t>.</a:t>
            </a:r>
            <a:endParaRPr lang="en-US" sz="2800" spc="-5" dirty="0">
              <a:latin typeface="Calibri"/>
              <a:cs typeface="Calibri"/>
            </a:endParaRPr>
          </a:p>
          <a:p>
            <a:pPr marL="12700" marR="5080">
              <a:lnSpc>
                <a:spcPts val="3030"/>
              </a:lnSpc>
              <a:spcBef>
                <a:spcPts val="45"/>
              </a:spcBef>
            </a:pPr>
            <a:r>
              <a:rPr lang="ru-RU" sz="2800" dirty="0">
                <a:latin typeface="Calibri"/>
                <a:cs typeface="Calibri"/>
              </a:rPr>
              <a:t>Нами была поставлена цель разработать систему, состоящую из  роботизированной платформы и ПО для указания маршрута и обработки данных с робота.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83808" y="1825751"/>
            <a:ext cx="5379720" cy="30266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0828" y="609600"/>
            <a:ext cx="2142744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95"/>
              </a:spcBef>
            </a:pPr>
            <a:r>
              <a:rPr lang="ru-RU" spc="-10" dirty="0"/>
              <a:t>Решение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1392532"/>
            <a:ext cx="5416296" cy="4679486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467995">
              <a:lnSpc>
                <a:spcPts val="3020"/>
              </a:lnSpc>
              <a:spcBef>
                <a:spcPts val="490"/>
              </a:spcBef>
            </a:pPr>
            <a:r>
              <a:rPr lang="ru-RU" sz="2800" dirty="0">
                <a:latin typeface="Calibri"/>
                <a:cs typeface="Calibri"/>
              </a:rPr>
              <a:t>Нами была разработана система, состоящая из робота, предназначенного для передвижения по пересечённой местности и преодоления водных преград до 15 см глубиной и перевозки грузов до 5 кг, а также системы обмена данными и </a:t>
            </a:r>
            <a:r>
              <a:rPr lang="ru-RU" sz="2800" dirty="0" err="1">
                <a:latin typeface="Calibri"/>
                <a:cs typeface="Calibri"/>
              </a:rPr>
              <a:t>геопортала</a:t>
            </a:r>
            <a:r>
              <a:rPr lang="ru-RU" sz="2800" dirty="0">
                <a:latin typeface="Calibri"/>
                <a:cs typeface="Calibri"/>
              </a:rPr>
              <a:t>, на который может выгружаться информация с точек маршрута в реальном времени.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72200" y="1825751"/>
            <a:ext cx="5416296" cy="3813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5494" y="457200"/>
            <a:ext cx="666101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5" dirty="0"/>
              <a:t>Особенности конструкции</a:t>
            </a:r>
            <a:endParaRPr spc="-5" dirty="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55604" y="1911891"/>
            <a:ext cx="1896875" cy="3453748"/>
          </a:xfrm>
          <a:prstGeom prst="rect">
            <a:avLst/>
          </a:prstGeom>
        </p:spPr>
      </p:pic>
      <p:pic>
        <p:nvPicPr>
          <p:cNvPr id="6" name="object 4">
            <a:extLst>
              <a:ext uri="{FF2B5EF4-FFF2-40B4-BE49-F238E27FC236}">
                <a16:creationId xmlns:a16="http://schemas.microsoft.com/office/drawing/2014/main" id="{A0C4FA7E-D77E-4857-9605-8D5A062A05E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22148" y="2482198"/>
            <a:ext cx="2819400" cy="1893603"/>
          </a:xfrm>
          <a:prstGeom prst="rect">
            <a:avLst/>
          </a:prstGeom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74EB85D4-5EE5-4B3C-BB13-F3AA2E9B7273}"/>
              </a:ext>
            </a:extLst>
          </p:cNvPr>
          <p:cNvSpPr txBox="1"/>
          <p:nvPr/>
        </p:nvSpPr>
        <p:spPr>
          <a:xfrm>
            <a:off x="381000" y="1234902"/>
            <a:ext cx="6248400" cy="4807726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238125">
              <a:lnSpc>
                <a:spcPts val="3020"/>
              </a:lnSpc>
              <a:spcBef>
                <a:spcPts val="490"/>
              </a:spcBef>
            </a:pPr>
            <a:r>
              <a:rPr lang="ru-RU" sz="2800" spc="-35" dirty="0">
                <a:latin typeface="Calibri"/>
                <a:cs typeface="Calibri"/>
              </a:rPr>
              <a:t>Для высокой проходимости нами была использована подвеска </a:t>
            </a:r>
            <a:r>
              <a:rPr lang="ru-RU" sz="2800" spc="-35" dirty="0" err="1">
                <a:latin typeface="Calibri"/>
                <a:cs typeface="Calibri"/>
              </a:rPr>
              <a:t>МакФерсона</a:t>
            </a:r>
            <a:r>
              <a:rPr lang="ru-RU" sz="2800" spc="-35" dirty="0">
                <a:latin typeface="Calibri"/>
                <a:cs typeface="Calibri"/>
              </a:rPr>
              <a:t>.</a:t>
            </a:r>
          </a:p>
          <a:p>
            <a:pPr marL="12700" marR="238125">
              <a:lnSpc>
                <a:spcPts val="3020"/>
              </a:lnSpc>
              <a:spcBef>
                <a:spcPts val="490"/>
              </a:spcBef>
            </a:pPr>
            <a:r>
              <a:rPr lang="ru-RU" sz="2800" spc="-35" dirty="0">
                <a:latin typeface="Calibri"/>
                <a:cs typeface="Calibri"/>
              </a:rPr>
              <a:t>В системе навигации робота применялась формула </a:t>
            </a:r>
            <a:r>
              <a:rPr lang="ru-RU" sz="2800" spc="-35" dirty="0" err="1">
                <a:latin typeface="Calibri"/>
                <a:cs typeface="Calibri"/>
              </a:rPr>
              <a:t>гаверсинусов</a:t>
            </a:r>
            <a:r>
              <a:rPr lang="ru-RU" sz="2800" spc="-35" dirty="0">
                <a:latin typeface="Calibri"/>
                <a:cs typeface="Calibri"/>
              </a:rPr>
              <a:t> для точного расчёта азимута и направления движения робота.</a:t>
            </a:r>
          </a:p>
          <a:p>
            <a:pPr marL="12700" marR="238125">
              <a:lnSpc>
                <a:spcPts val="3020"/>
              </a:lnSpc>
              <a:spcBef>
                <a:spcPts val="490"/>
              </a:spcBef>
            </a:pPr>
            <a:r>
              <a:rPr lang="ru-RU" sz="2800" spc="-35" dirty="0">
                <a:latin typeface="Calibri"/>
                <a:cs typeface="Calibri"/>
              </a:rPr>
              <a:t>Обмен данными между компьютером и роботизированной платформой происходит при помощи двух модулей </a:t>
            </a:r>
            <a:r>
              <a:rPr lang="en-US" sz="2800" spc="-35" dirty="0">
                <a:latin typeface="Calibri"/>
                <a:cs typeface="Calibri"/>
              </a:rPr>
              <a:t>ZigBee</a:t>
            </a:r>
            <a:r>
              <a:rPr lang="ru-RU" sz="2800" spc="-35" dirty="0">
                <a:latin typeface="Calibri"/>
                <a:cs typeface="Calibri"/>
              </a:rPr>
              <a:t>. Данные с точек, отправленные на компьютер попадают на сервер и отображаются на </a:t>
            </a:r>
            <a:r>
              <a:rPr lang="ru-RU" sz="2800" spc="-35" dirty="0" err="1">
                <a:latin typeface="Calibri"/>
                <a:cs typeface="Calibri"/>
              </a:rPr>
              <a:t>геопортале</a:t>
            </a:r>
            <a:r>
              <a:rPr lang="ru-RU" sz="2800" spc="-35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156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Office Theme</vt:lpstr>
      <vt:lpstr>Актуальность и цель</vt:lpstr>
      <vt:lpstr>Решение</vt:lpstr>
      <vt:lpstr>Особенности конструкции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Горелов</dc:creator>
  <cp:lastModifiedBy>Владислав Горелов</cp:lastModifiedBy>
  <cp:revision>3</cp:revision>
  <dcterms:created xsi:type="dcterms:W3CDTF">2022-09-04T16:17:15Z</dcterms:created>
  <dcterms:modified xsi:type="dcterms:W3CDTF">2022-09-04T17:21:43Z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2022-09-04T00:00:00Z</vt:filetime>
  </property>
</Properties>
</file>