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9" r:id="rId4"/>
    <p:sldId id="260" r:id="rId5"/>
    <p:sldId id="261" r:id="rId6"/>
    <p:sldId id="280" r:id="rId7"/>
    <p:sldId id="263" r:id="rId8"/>
    <p:sldId id="281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83" r:id="rId19"/>
    <p:sldId id="274" r:id="rId20"/>
    <p:sldId id="275" r:id="rId21"/>
    <p:sldId id="276" r:id="rId22"/>
    <p:sldId id="277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2111" autoAdjust="0"/>
  </p:normalViewPr>
  <p:slideViewPr>
    <p:cSldViewPr snapToGrid="0">
      <p:cViewPr>
        <p:scale>
          <a:sx n="78" d="100"/>
          <a:sy n="78" d="100"/>
        </p:scale>
        <p:origin x="-1716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21704-93DB-4109-96EA-459A6B66D19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4B98-8D59-407F-B53C-70B8ABE0B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9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4B98-8D59-407F-B53C-70B8ABE0B9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16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4B98-8D59-407F-B53C-70B8ABE0B9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2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4B98-8D59-407F-B53C-70B8ABE0B9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57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4B98-8D59-407F-B53C-70B8ABE0B9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23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652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44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56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74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6365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2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9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8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82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74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19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01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2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15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42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03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1C69-A50B-425D-B4F5-4BA70689AE61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94C93C-B08D-453B-92BE-B2125A1A0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3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9965" y="435439"/>
            <a:ext cx="9144000" cy="37455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Модель автономного роботизированного многофункционального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модульного транспортного средства,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для изучения и обслуживания водоемов малой глубины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 основе робототехнического комплекта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Lego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Mindstorms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EV3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578" y="4393346"/>
            <a:ext cx="9144000" cy="2464654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Королева София, ученица 6 класса</a:t>
            </a:r>
          </a:p>
          <a:p>
            <a:pPr algn="r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Зотов Андрей, ученик 6 класса</a:t>
            </a:r>
          </a:p>
          <a:p>
            <a:pPr algn="r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Руководитель: педагог дополнительного образования</a:t>
            </a:r>
          </a:p>
          <a:p>
            <a:pPr algn="r"/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Пеганов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Станислав Юрьевич</a:t>
            </a:r>
          </a:p>
          <a:p>
            <a:pPr algn="r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r"/>
            <a:r>
              <a:rPr lang="ru-RU" sz="1800" dirty="0"/>
              <a:t> </a:t>
            </a:r>
          </a:p>
          <a:p>
            <a:pPr algn="r"/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8698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уль сбор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6137" y="346451"/>
            <a:ext cx="3619500" cy="26250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31179" y="1374832"/>
            <a:ext cx="65279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Модуль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сбора плавающего мусора представляет собой короб из металлической оцинкованной сетки, прикрепляемый на съемных элементах к транспортной платформе.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196" y="475623"/>
            <a:ext cx="6096000" cy="50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сбора плавающего мусора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9" y="3108245"/>
            <a:ext cx="4597566" cy="34430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9170" y="3603691"/>
            <a:ext cx="3073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передней части короба сетка отсутствует для забора плавающего мусора при движении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платформы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кабельЛего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73" y="202260"/>
            <a:ext cx="5942268" cy="314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1" descr="схема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7" y="3643519"/>
            <a:ext cx="4832145" cy="2839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6590" y="1772890"/>
            <a:ext cx="447570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согласования  предназначено для подключения аналогового датчика температуры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к портам сенсоров микрокомпьютера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4217" y="361007"/>
            <a:ext cx="495926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согласования датчика температуры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микрокомпьютером EV3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6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9" descr="Темп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36" y="681290"/>
            <a:ext cx="7504773" cy="25664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20" descr="темр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5" y="3441613"/>
            <a:ext cx="3860756" cy="3126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6540" y="327348"/>
            <a:ext cx="54094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температуры воды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8524" y="2164340"/>
            <a:ext cx="37203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измерения температуры воды устройством используется самостоятельно изготовленная конструкция, обеспечивающая герметичность датчика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и места пайки.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4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 descr="product.do-bta._hero.001.1280.720-1024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2" y="454362"/>
            <a:ext cx="5473421" cy="27488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0" descr="bta-n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2" y="3421047"/>
            <a:ext cx="4253848" cy="28245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370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rot="10800000" flipV="1">
            <a:off x="393700" y="1468529"/>
            <a:ext cx="4991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Vernier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растворенного кислорода в воде, входит в комплект школьной лаборатории по химии и биологии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Vernier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13375" y="3629501"/>
            <a:ext cx="3913752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может быть использован для проведения широкого спектра исследований по определению изменения уровня растворенного кислорода.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подключения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EV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используется специальный блок сопряжения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10800000" flipV="1">
            <a:off x="393700" y="166242"/>
            <a:ext cx="581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Vernier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растворенного кислорода в воде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3100" y="480656"/>
            <a:ext cx="55839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забора проб воды с заданной глубины.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Рисунок 25" descr="IMG_20211210_163931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188542"/>
            <a:ext cx="6305550" cy="4724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73100" y="1427083"/>
            <a:ext cx="3937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забора воды включает в себя батометр и два барабана со шнурами установленные двигатели платформы. Правый мотор на фото предназначен для спуска заборного устройства, а левый для подъема запорного клапана и устройства.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Спуск на заданную глубину определяется из расчета 1 оборот барабана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10см шнура.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14" descr="Ба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1" y="3166264"/>
            <a:ext cx="5997188" cy="36917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3087" y="693295"/>
            <a:ext cx="59005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Батометр горизонтальный (батометр Ван-Дорна)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21919" y="1462736"/>
            <a:ext cx="50028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Батометр предназначен для отбора проб воды с заданной глубины водоемов . При погружении клапаны прибора находятся в открытом состоянии.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7" name="Рисунок 8" descr="Ба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85" y="402032"/>
            <a:ext cx="3310829" cy="31108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3264" y="4173004"/>
            <a:ext cx="3425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Конструкция используемого батометра создана на основе сантехнических труб диаметром 50мм и их фитингов, а так же самостоятельно разработанных и изготовленных 3</a:t>
            </a:r>
            <a:r>
              <a:rPr lang="en-US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-деталей.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000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33500" y="1409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4499" y="410710"/>
            <a:ext cx="5651501" cy="4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забора воды с определенной глубины: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546" y="18669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Взвести клапана вручную.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Отправить платформу в нужную точку.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Ослабить трос привода запора клапанов.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Опустить батометр на заданную глубину.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Взвести клапана вручную.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Отправить платформу в нужную точку.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Ослабить трос привода запора клапанов.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Опустить батометр на заданную глубину.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Ба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243" y="342300"/>
            <a:ext cx="2592000" cy="2592000"/>
          </a:xfrm>
          <a:prstGeom prst="rect">
            <a:avLst/>
          </a:prstGeom>
        </p:spPr>
      </p:pic>
      <p:pic>
        <p:nvPicPr>
          <p:cNvPr id="8" name="Рисунок 7" descr="бат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626" y="3048599"/>
            <a:ext cx="3544454" cy="3544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8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18" y="826782"/>
            <a:ext cx="9366341" cy="424731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работоспособности данного автоматизированного устройства разработана программа управления (Программное обеспечение LEGO</a:t>
            </a:r>
            <a:r>
              <a:rPr lang="ru-RU" b="1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MINDSTORMS</a:t>
            </a:r>
            <a:r>
              <a:rPr lang="ru-RU" b="1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EV3), которое обеспечивает: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управление устройством для сбора плавающего мусора, транспортировки и выгрузки корма, химикатов и реактивов.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Автоматизированный режим сбора плавающего мусора.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различных физико-химических параметров и запись их в память блока для дальнейшей выгрузки и обработки в стационарных условиях.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 проб воды на поверхности и на заданной глубине.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883" y="322157"/>
            <a:ext cx="3250955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7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049" y="200946"/>
            <a:ext cx="563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программы для сбора мусора</a:t>
            </a:r>
            <a:endParaRPr lang="ru-RU" sz="2400" dirty="0"/>
          </a:p>
        </p:txBody>
      </p:sp>
      <p:pic>
        <p:nvPicPr>
          <p:cNvPr id="4" name="Рисунок 3" descr="Ри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3" y="755904"/>
            <a:ext cx="10021825" cy="5637276"/>
          </a:xfrm>
          <a:prstGeom prst="rect">
            <a:avLst/>
          </a:prstGeom>
        </p:spPr>
      </p:pic>
      <p:pic>
        <p:nvPicPr>
          <p:cNvPr id="6" name="Рисунок 5" descr="Рис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48" y="1426464"/>
            <a:ext cx="9656064" cy="5431536"/>
          </a:xfrm>
          <a:prstGeom prst="rect">
            <a:avLst/>
          </a:prstGeom>
        </p:spPr>
      </p:pic>
      <p:pic>
        <p:nvPicPr>
          <p:cNvPr id="8" name="Рисунок 7" descr="Рис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5" y="2542032"/>
            <a:ext cx="7293525" cy="410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0788" y="1081746"/>
            <a:ext cx="5784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данный момент реализовано измерение двух параметров: температуры и насыщения кислородом воды у поверхности водоема.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с датчика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Vernier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растворенного кислорода не нуждаются в дальнейшей обработке и выгружаются непосредственно в мг/л.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6954502"/>
              </p:ext>
            </p:extLst>
          </p:nvPr>
        </p:nvGraphicFramePr>
        <p:xfrm>
          <a:off x="8158761" y="3369489"/>
          <a:ext cx="3482181" cy="31537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70746">
                  <a:extLst>
                    <a:ext uri="{9D8B030D-6E8A-4147-A177-3AD203B41FA5}">
                      <a16:colId xmlns="" xmlns:a16="http://schemas.microsoft.com/office/drawing/2014/main" val="4210427172"/>
                    </a:ext>
                  </a:extLst>
                </a:gridCol>
                <a:gridCol w="1611435">
                  <a:extLst>
                    <a:ext uri="{9D8B030D-6E8A-4147-A177-3AD203B41FA5}">
                      <a16:colId xmlns="" xmlns:a16="http://schemas.microsoft.com/office/drawing/2014/main" val="3787553114"/>
                    </a:ext>
                  </a:extLst>
                </a:gridCol>
              </a:tblGrid>
              <a:tr h="33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Необработанное значение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Эталонный датчик С̊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943765372"/>
                  </a:ext>
                </a:extLst>
              </a:tr>
              <a:tr h="4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935341472"/>
                  </a:ext>
                </a:extLst>
              </a:tr>
              <a:tr h="4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67946679"/>
                  </a:ext>
                </a:extLst>
              </a:tr>
              <a:tr h="4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050263047"/>
                  </a:ext>
                </a:extLst>
              </a:tr>
              <a:tr h="4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842152913"/>
                  </a:ext>
                </a:extLst>
              </a:tr>
              <a:tr h="4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160219424"/>
                  </a:ext>
                </a:extLst>
              </a:tr>
              <a:tr h="45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971847608"/>
                  </a:ext>
                </a:extLst>
              </a:tr>
            </a:tbl>
          </a:graphicData>
        </a:graphic>
      </p:graphicFrame>
      <p:pic>
        <p:nvPicPr>
          <p:cNvPr id="4" name="Рисунок 27" descr="IMG_20211209_08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155498"/>
            <a:ext cx="3258371" cy="24378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384" y="4107328"/>
            <a:ext cx="71501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 датчика температуры выгружаются в условных единицах и требуют дальнейшего перевода в градусы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Цельсия. 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калибровки использовался эталонный электронный термометр и емкость с водой различной температуры. В результате была получена следующая таблица значений: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884" y="270369"/>
            <a:ext cx="6674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различных физико-химических параметров.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3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329" y="1170120"/>
            <a:ext cx="8334131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роботизированного транспортного средства для использования на водоемах малой глубины с целью сбора мусора, измерения различных физико-химических параметров, забора проб воды и придонных отложений, подкормки рыбы.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Добиться максимальной автономности функционирования данного устройства.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дружественный интерфейс взаимодействия устройства с пользователем.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конструкцию устройства позволяющую в кратчайшие сроки и с минимальной трудоемкостью решать различные задачи.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минимальную стоимость устройства и его эксплуатации.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769" y="629383"/>
            <a:ext cx="8531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</a:p>
        </p:txBody>
      </p:sp>
    </p:spTree>
    <p:extLst>
      <p:ext uri="{BB962C8B-B14F-4D97-AF65-F5344CB8AC3E}">
        <p14:creationId xmlns="" xmlns:p14="http://schemas.microsoft.com/office/powerpoint/2010/main" val="21782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апроксима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1" y="1865181"/>
            <a:ext cx="6988175" cy="415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2529018"/>
            <a:ext cx="4267200" cy="348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2112" y="734923"/>
            <a:ext cx="91571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Аппроксимация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с использованием онлайн-сервисов, и получена формула для перевода значений: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5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4" descr="гру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95" r="22037"/>
          <a:stretch/>
        </p:blipFill>
        <p:spPr bwMode="auto">
          <a:xfrm>
            <a:off x="5763705" y="3888892"/>
            <a:ext cx="2673350" cy="20343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27" descr="IMG_20211209_085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1" y="879445"/>
            <a:ext cx="3038475" cy="22733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53575" y="1202570"/>
            <a:ext cx="5198585" cy="41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 устройства проходили в бассейне МБОУ Лицей №73, в результате испытаний были отработаны следующие действие: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Маневрирование по поверхности воды.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Имитация выгрузки корма (шарики для настольного тенниса).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Сбор мусора в режиме дистанционного управления.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Автоматическое движение вдоль борта по гироскопическому датчику.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Измерение параметров и выгрузка данных.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Взятия проб воды.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8" name="Рисунок 0" descr="бассейн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8" r="19444" b="9068"/>
          <a:stretch/>
        </p:blipFill>
        <p:spPr bwMode="auto">
          <a:xfrm>
            <a:off x="9228137" y="1317423"/>
            <a:ext cx="2667000" cy="22606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36700" y="107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Рисунок 3" descr="шар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08" y="4039880"/>
            <a:ext cx="3190875" cy="2390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0023" y="740350"/>
            <a:ext cx="1537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1" dirty="0" bmk="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спытания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170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32" y="2515290"/>
            <a:ext cx="6692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автономного роботизированного многофункционального модульного транспортного средства по результатам  испытаний способно обеспечить выполнение поставленных перед ним задач.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8332" y="605601"/>
            <a:ext cx="160172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pic>
        <p:nvPicPr>
          <p:cNvPr id="4" name="Рисунок 3" descr="Главный вид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1908" y="2732794"/>
            <a:ext cx="3971798" cy="342111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9779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320" y="140848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испытаний в естественных условиях.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аналогичного транспортного средства на основе платформы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средств спутниковой навигации и полноценных  систем связи и управления.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с представителями исследователей окружающей среды и защиты природы показали большую заинтересованность в использовании нашего устройства.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592" y="313013"/>
            <a:ext cx="3792192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этапы работы:</a:t>
            </a:r>
            <a:endParaRPr lang="ru-RU" sz="2000" b="1" dirty="0">
              <a:solidFill>
                <a:srgbClr val="00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21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688" y="338392"/>
            <a:ext cx="91619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различных исследований и работ на водоемах необходимо наличие плавательного средства, лодки, катера и т.д., которые требуют либо средства транспортировки (прицеп) либо занимают достаточно много времени для подготовки (надувная лодка).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47" y="3019757"/>
            <a:ext cx="4343949" cy="32477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688" y="3262269"/>
            <a:ext cx="5170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предлагаем автономное роботизированное устройство, которое без каких либо затруднений помещается в любой автомобиль или в случае необходимости может легко разобрано и переноситься в рюкзаке.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2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723" y="117693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устройства</a:t>
            </a:r>
            <a:endParaRPr lang="ru-RU" sz="2000" b="1" kern="0" dirty="0" smtClean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Автономное роботизированное многофункциональное модульное транспортного средство на основе робототехнического комплекта LEGO MINDSTORMS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EV3 предназначено для: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сбора плавающего мусора на поверхности водоема.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доставки и выгрузки в различные места водоема различных грузов (корма, химикатов, наблюдательных буев и т.д.).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Измерения различных физико-химических параметров: температуры, растворенного кислорода, уровня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т.д.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Забора проб воды с поверхности и определенной глубины, образцов придонных отложений и т.д.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лавный вид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4124" y="2522482"/>
            <a:ext cx="3971798" cy="342111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348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1106"/>
            <a:ext cx="81655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устройства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Робототехнический комплект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MINDSTORMS Education EV3.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больших мотора.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воздушных пропеллера.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Микрокомпьютер EV3.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Гироскопический датчик.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Соединительные модули и элементы.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Сантехнические трубы.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электропитания на основе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аккумулятора 11,1В и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преобразователя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6019.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температуры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LM35.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согласования датчика температуры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микрокомпьютером EV3.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Датчики лаборатории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Vernier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Батометр горизонтальный (батометр Ван-Дорна) собственной конструкции.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и красный мигающие светодиоды.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LEGO</a:t>
            </a:r>
            <a:r>
              <a:rPr lang="en-US" sz="1600" b="1" baseline="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MINDSTORMS</a:t>
            </a:r>
            <a:r>
              <a:rPr lang="en-US" sz="1600" b="1" baseline="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Education EV3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обеспечения автоматизированной работы.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дуль сб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4473" y="323168"/>
            <a:ext cx="3944847" cy="214061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077" y="1541498"/>
            <a:ext cx="7028175" cy="6000792"/>
          </a:xfrm>
          <a:ln w="28575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Транспортная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сбора плавающего мусора.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транспортировки и выгрузки корма, химикатов, различных грузов и т.д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измерения различных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физико-химических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забора проб воды и донных отложений.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может быть дополнено другими модулями по мере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077" y="399635"/>
            <a:ext cx="2350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модули: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11209_085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13" y="2857499"/>
            <a:ext cx="2571768" cy="14192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Бат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2301" y="4720304"/>
            <a:ext cx="2667019" cy="15478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9706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568" y="317195"/>
            <a:ext cx="3290656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Транспортная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латформа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7066" y="2869324"/>
            <a:ext cx="5849006" cy="39886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9744" y="1332858"/>
            <a:ext cx="7723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плавающей платформы устройства была создана конструкция из сантехнических труб диаметром 110 и 50 мм и различных фитингов к ним. Сверху к ним прикреплена площадка из композитного материала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9744" y="3746487"/>
            <a:ext cx="565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плавающая платформ реализована по схеме катамарана, которая обеспечивает наибольшую устойчивость на воде в любых условиях.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7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20437" cy="5111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289" y="1656588"/>
            <a:ext cx="4049728" cy="2421636"/>
          </a:xfrm>
          <a:ln w="28575">
            <a:noFill/>
          </a:ln>
        </p:spPr>
        <p:txBody>
          <a:bodyPr>
            <a:normAutofit lnSpcReduction="10000"/>
          </a:bodyPr>
          <a:lstStyle/>
          <a:p>
            <a:pPr marL="0" indent="354013">
              <a:buNone/>
              <a:tabLst>
                <a:tab pos="354013" algn="l"/>
              </a:tabLst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 движителя платформы выбраны воздушные винты. Данный выбор обусловлен характером преимущественных мест эксплуатации устройства - </a:t>
            </a:r>
            <a:endParaRPr lang="ru-RU" sz="2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1642165951436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221223" y="274638"/>
            <a:ext cx="5760757" cy="4321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50289" y="4681414"/>
            <a:ext cx="8530287" cy="1571636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озера и пруды, которые характеризуются малой глубиной и наличием большого числа различных подводных препятствий: водорослей, коряг и др.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0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7" descr="Питание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3" y="635348"/>
            <a:ext cx="4582250" cy="34395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0" descr="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59" y="3830468"/>
            <a:ext cx="4797318" cy="2552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" descr="DOC0029615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8" y="4304224"/>
            <a:ext cx="3233167" cy="2259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8361" y="250628"/>
            <a:ext cx="35391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электропитания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2128" y="332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800000" flipV="1">
            <a:off x="530332" y="809446"/>
            <a:ext cx="70528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Электропитание микропроцессорного блока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EV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обеспечивается использованием 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аккумулятора 11,1В емкостью 3000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мАч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универсальным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преобразователя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6019.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подключения к контактам питания блока используются адаптеры гальванических элементов АА, смоделированные в 3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-редакторе и распечатанные на 3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-принтере.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1102</Words>
  <Application>Microsoft Office PowerPoint</Application>
  <PresentationFormat>Произвольный</PresentationFormat>
  <Paragraphs>133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Модель автономного роботизированного многофункционального модульного транспортного средства, для изучения и обслуживания водоемов малой глубины на основе робототехнического комплекта Lego Mindstorms EV3 </vt:lpstr>
      <vt:lpstr>Слайд 2</vt:lpstr>
      <vt:lpstr>Слайд 3</vt:lpstr>
      <vt:lpstr>Слайд 4</vt:lpstr>
      <vt:lpstr>Слайд 5</vt:lpstr>
      <vt:lpstr>Слайд 6</vt:lpstr>
      <vt:lpstr>Слайд 7</vt:lpstr>
      <vt:lpstr>Движитель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автономного роботизированного многофункционального модульного транспортного средства, для изучения и обслуживания водоемов малой глубины на основе робототехнического комплекта Lego Mindstorms EV3</dc:title>
  <dc:creator>королек</dc:creator>
  <cp:lastModifiedBy>администратор1</cp:lastModifiedBy>
  <cp:revision>40</cp:revision>
  <dcterms:created xsi:type="dcterms:W3CDTF">2022-01-07T15:43:23Z</dcterms:created>
  <dcterms:modified xsi:type="dcterms:W3CDTF">2022-01-28T09:01:25Z</dcterms:modified>
</cp:coreProperties>
</file>