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8" r:id="rId11"/>
    <p:sldId id="264" r:id="rId12"/>
    <p:sldId id="271" r:id="rId13"/>
    <p:sldId id="269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1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9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29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8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06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7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7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70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6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2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9192-8BA6-40CA-B97D-0E713B802291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8D34E7-122E-44E0-9B65-3CBF7D1AA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619672" y="170334"/>
            <a:ext cx="6224389" cy="1890514"/>
          </a:xfrm>
        </p:spPr>
        <p:txBody>
          <a:bodyPr rtlCol="0"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образования и науки Курской области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ОБУДО «Областной центр развития творчества детей и юношества»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Детский технопарк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Кванториум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» г. Курска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</a:br>
            <a:endParaRPr lang="ru-RU" altLang="ru-RU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474" y="4941168"/>
            <a:ext cx="7194902" cy="1584176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Руководитель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		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Сазонов Сергей Юрьевич,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п.д.о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ОБУДО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ОЦРТДиЮ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 		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технопарк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					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Курск-2021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16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62805" y="1294674"/>
            <a:ext cx="6733531" cy="3646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				</a:t>
            </a:r>
            <a:r>
              <a:rPr lang="ru-RU" sz="52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САЗОНОВ ИВАН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52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				САЗОНОВ </a:t>
            </a:r>
            <a:r>
              <a:rPr lang="ru-RU" sz="5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НИКОЛАЙ</a:t>
            </a:r>
            <a:r>
              <a:rPr lang="ru-RU" sz="2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Bahnschrift Condensed" panose="020B0502040204020203" pitchFamily="34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				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ПРЕДСТАВЛЯЮТ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sz="45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ПРОЕКТ 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Робот «</a:t>
            </a:r>
            <a:r>
              <a:rPr lang="ru-RU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Спасатель» для 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работы в экстремальных условиях и </a:t>
            </a:r>
            <a:endParaRPr lang="ru-RU" sz="4000" dirty="0" smtClean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чрезвычайных 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ситуациях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23" y="1648212"/>
            <a:ext cx="2163426" cy="14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6788224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Bahnschrift Condensed" panose="020B0502040204020203" pitchFamily="34" charset="0"/>
              </a:rPr>
              <a:t>Окончательная </a:t>
            </a:r>
            <a:r>
              <a:rPr lang="ru-RU" sz="2800" b="1" dirty="0">
                <a:latin typeface="Bahnschrift Condensed" panose="020B0502040204020203" pitchFamily="34" charset="0"/>
              </a:rPr>
              <a:t>сборка и тестирование</a:t>
            </a:r>
          </a:p>
          <a:p>
            <a:pPr marL="0" indent="0" algn="ctr">
              <a:buNone/>
            </a:pPr>
            <a:endParaRPr lang="ru-RU" sz="2800" b="1" dirty="0"/>
          </a:p>
        </p:txBody>
      </p:sp>
      <p:pic>
        <p:nvPicPr>
          <p:cNvPr id="4" name="Picture 2" descr="G:\ВАНЯ школа\РОБОТОТЕХНИКА. Проектн. раб\Школа 59. Пр.раб\p2B3Kg7xm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4464496" cy="50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848872" cy="5976664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latin typeface="Bahnschrift SemiCondensed" panose="020B0502040204020203" pitchFamily="34" charset="0"/>
              </a:rPr>
              <a:t>Среда программирования </a:t>
            </a:r>
            <a:r>
              <a:rPr lang="ru-RU" sz="2400" dirty="0" err="1">
                <a:latin typeface="Bahnschrift SemiCondensed" panose="020B0502040204020203" pitchFamily="34" charset="0"/>
              </a:rPr>
              <a:t>Arduino</a:t>
            </a:r>
            <a:r>
              <a:rPr lang="ru-RU" sz="2400" dirty="0">
                <a:latin typeface="Bahnschrift SemiCondensed" panose="020B0502040204020203" pitchFamily="34" charset="0"/>
              </a:rPr>
              <a:t> IDE</a:t>
            </a:r>
          </a:p>
          <a:p>
            <a:pPr marL="45720" indent="0">
              <a:buNone/>
            </a:pPr>
            <a:r>
              <a:rPr lang="ru-RU" sz="2400" dirty="0">
                <a:latin typeface="Bahnschrift SemiCondensed" panose="020B0502040204020203" pitchFamily="34" charset="0"/>
              </a:rPr>
              <a:t>Написаны </a:t>
            </a:r>
            <a:r>
              <a:rPr lang="ru-RU" sz="2400" dirty="0" smtClean="0">
                <a:latin typeface="Bahnschrift SemiCondensed" panose="020B0502040204020203" pitchFamily="34" charset="0"/>
              </a:rPr>
              <a:t>программы</a:t>
            </a:r>
            <a:r>
              <a:rPr lang="ru-RU" sz="2400" dirty="0">
                <a:latin typeface="Bahnschrift SemiCondensed" panose="020B0502040204020203" pitchFamily="34" charset="0"/>
              </a:rPr>
              <a:t>:</a:t>
            </a:r>
            <a:r>
              <a:rPr lang="ru-RU" sz="2400" dirty="0" smtClean="0">
                <a:latin typeface="Bahnschrift SemiCondensed" panose="020B0502040204020203" pitchFamily="34" charset="0"/>
              </a:rPr>
              <a:t> </a:t>
            </a:r>
            <a:r>
              <a:rPr lang="ru-RU" sz="2400" dirty="0">
                <a:latin typeface="Bahnschrift SemiCondensed" panose="020B0502040204020203" pitchFamily="34" charset="0"/>
              </a:rPr>
              <a:t>у</a:t>
            </a:r>
            <a:r>
              <a:rPr lang="ru-RU" sz="2400" dirty="0" smtClean="0">
                <a:latin typeface="Bahnschrift SemiCondensed" panose="020B0502040204020203" pitchFamily="34" charset="0"/>
              </a:rPr>
              <a:t>правление </a:t>
            </a:r>
            <a:r>
              <a:rPr lang="ru-RU" sz="2400" dirty="0">
                <a:latin typeface="Bahnschrift SemiCondensed" panose="020B0502040204020203" pitchFamily="34" charset="0"/>
              </a:rPr>
              <a:t>с джойстика, моторами </a:t>
            </a:r>
            <a:endParaRPr lang="ru-RU" sz="2400" dirty="0" smtClean="0">
              <a:latin typeface="Bahnschrift SemiCondensed" panose="020B0502040204020203" pitchFamily="34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и </a:t>
            </a:r>
            <a:r>
              <a:rPr lang="ru-RU" sz="2400" dirty="0">
                <a:latin typeface="Bahnschrift SemiCondensed" panose="020B0502040204020203" pitchFamily="34" charset="0"/>
              </a:rPr>
              <a:t>помпой.</a:t>
            </a:r>
          </a:p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https://sun9-36.userapi.com/c854528/v854528787/150a27/FegpmwMsmJ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12368" cy="256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6.userapi.com/c854528/v854528787/150a27/FegpmwMsmJ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168352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57.userapi.com/c854528/v854528787/150a3b/D-5pMNFhMg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1380"/>
            <a:ext cx="3384376" cy="254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7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702" y="620688"/>
            <a:ext cx="6347713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Разработана структурная схема: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Z:\Робофинист 2019\JmlllRa0fm8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612" y="1844824"/>
            <a:ext cx="6653683" cy="3786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3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264696" cy="46805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НАШ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РОБОТ «СПАСАТЕЛЬ» должен: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без участия человека перемещаться к месту аварии;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при помощи манипулятора разбирать завалы;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перевозить грузы, БПЛА, вспомогательных роботов;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брать пробы почвы и доставлять их для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     исследования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производить видеосъемку и передавать видео оператору;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производить тушение возгораний;</a:t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rPr>
              <a:t>- передвигаться по черной линии.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Объект 3" descr="G:\ВАНЯ школа\РОБОТОТЕХНИКА. Проектн. раб\Робофинист 2019\cva8AydYnlg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38437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5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200800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b="1" dirty="0">
                <a:latin typeface="Bahnschrift Condensed" panose="020B0502040204020203" pitchFamily="34" charset="0"/>
              </a:rPr>
              <a:t>Возможные области применения созданного робота-спасателя в различных сферах.</a:t>
            </a:r>
          </a:p>
          <a:p>
            <a:pPr algn="ctr"/>
            <a:endParaRPr lang="ru-RU" b="1" dirty="0"/>
          </a:p>
          <a:p>
            <a:r>
              <a:rPr lang="ru-RU" sz="2200" dirty="0" smtClean="0">
                <a:latin typeface="Bahnschrift Condensed" panose="020B0502040204020203" pitchFamily="34" charset="0"/>
              </a:rPr>
              <a:t>Геологоразведка </a:t>
            </a:r>
            <a:r>
              <a:rPr lang="ru-RU" sz="2200" dirty="0">
                <a:latin typeface="Bahnschrift Condensed" panose="020B0502040204020203" pitchFamily="34" charset="0"/>
              </a:rPr>
              <a:t>(изучение труднодоступных мест, взятие проб и материалов для исследования);</a:t>
            </a:r>
          </a:p>
          <a:p>
            <a:r>
              <a:rPr lang="ru-RU" sz="2200" dirty="0" smtClean="0">
                <a:latin typeface="Bahnschrift Condensed" panose="020B0502040204020203" pitchFamily="34" charset="0"/>
              </a:rPr>
              <a:t> </a:t>
            </a:r>
            <a:r>
              <a:rPr lang="ru-RU" sz="2200" dirty="0">
                <a:latin typeface="Bahnschrift Condensed" panose="020B0502040204020203" pitchFamily="34" charset="0"/>
              </a:rPr>
              <a:t>МЧС, спасатели (для работы в труднодоступных или зараженных местах);</a:t>
            </a:r>
          </a:p>
          <a:p>
            <a:r>
              <a:rPr lang="ru-RU" sz="2200" dirty="0" smtClean="0">
                <a:latin typeface="Bahnschrift Condensed" panose="020B0502040204020203" pitchFamily="34" charset="0"/>
              </a:rPr>
              <a:t>Медицинская </a:t>
            </a:r>
            <a:r>
              <a:rPr lang="ru-RU" sz="2200" dirty="0" err="1">
                <a:latin typeface="Bahnschrift Condensed" panose="020B0502040204020203" pitchFamily="34" charset="0"/>
              </a:rPr>
              <a:t>санавиация</a:t>
            </a:r>
            <a:r>
              <a:rPr lang="ru-RU" sz="2200" dirty="0">
                <a:latin typeface="Bahnschrift Condensed" panose="020B0502040204020203" pitchFamily="34" charset="0"/>
              </a:rPr>
              <a:t> (для помощи в освобождении людей из-под завалов или поиска их в зараженной местности); </a:t>
            </a:r>
          </a:p>
          <a:p>
            <a:r>
              <a:rPr lang="ru-RU" sz="2200" dirty="0" smtClean="0">
                <a:latin typeface="Bahnschrift Condensed" panose="020B0502040204020203" pitchFamily="34" charset="0"/>
              </a:rPr>
              <a:t>Вооруженные </a:t>
            </a:r>
            <a:r>
              <a:rPr lang="ru-RU" sz="2200" dirty="0">
                <a:latin typeface="Bahnschrift Condensed" panose="020B0502040204020203" pitchFamily="34" charset="0"/>
              </a:rPr>
              <a:t>силы и другие силовые ведомства (для транспортировки опасных предметов);</a:t>
            </a:r>
          </a:p>
          <a:p>
            <a:r>
              <a:rPr lang="ru-RU" sz="2200" dirty="0" smtClean="0">
                <a:latin typeface="Bahnschrift Condensed" panose="020B0502040204020203" pitchFamily="34" charset="0"/>
              </a:rPr>
              <a:t>Использовать</a:t>
            </a:r>
            <a:r>
              <a:rPr lang="ru-RU" sz="2200" dirty="0">
                <a:latin typeface="Bahnschrift Condensed" panose="020B0502040204020203" pitchFamily="34" charset="0"/>
              </a:rPr>
              <a:t>, как тренажер для обучения и отработки навыков действий в условиях ЧС.</a:t>
            </a:r>
          </a:p>
          <a:p>
            <a:pPr marL="45720" indent="0">
              <a:lnSpc>
                <a:spcPct val="150000"/>
              </a:lnSpc>
              <a:buNone/>
            </a:pPr>
            <a:endParaRPr lang="ru-RU" sz="220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272808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latin typeface="Bahnschrift Condensed" panose="020B0502040204020203" pitchFamily="34" charset="0"/>
              </a:rPr>
              <a:t>Заключение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Bahnschrift SemiCondensed" panose="020B0502040204020203" pitchFamily="34" charset="0"/>
              </a:rPr>
              <a:t> </a:t>
            </a:r>
            <a:r>
              <a:rPr lang="ru-RU" sz="2400" dirty="0" smtClean="0">
                <a:latin typeface="Bahnschrift SemiCondensed" panose="020B0502040204020203" pitchFamily="34" charset="0"/>
              </a:rPr>
              <a:t>Были </a:t>
            </a:r>
            <a:r>
              <a:rPr lang="ru-RU" sz="2400" dirty="0">
                <a:latin typeface="Bahnschrift SemiCondensed" panose="020B0502040204020203" pitchFamily="34" charset="0"/>
              </a:rPr>
              <a:t>изучены проблемы работы в экстремальных условиях и при чрезвычайных ситуациях.</a:t>
            </a:r>
          </a:p>
          <a:p>
            <a:pPr marL="38862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SemiCondensed" panose="020B0502040204020203" pitchFamily="34" charset="0"/>
              </a:rPr>
              <a:t>Полученная </a:t>
            </a:r>
            <a:r>
              <a:rPr lang="ru-RU" sz="2400" dirty="0">
                <a:latin typeface="Bahnschrift SemiCondensed" panose="020B0502040204020203" pitchFamily="34" charset="0"/>
              </a:rPr>
              <a:t>модель вполне способна, выполнять все перечисленные задачи. </a:t>
            </a:r>
            <a:endParaRPr lang="en-US" sz="2400" dirty="0" smtClean="0">
              <a:latin typeface="Bahnschrift SemiCondensed" panose="020B0502040204020203" pitchFamily="34" charset="0"/>
            </a:endParaRPr>
          </a:p>
          <a:p>
            <a:pPr marL="38862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SemiCondensed" panose="020B0502040204020203" pitchFamily="34" charset="0"/>
              </a:rPr>
              <a:t>Робот </a:t>
            </a:r>
            <a:r>
              <a:rPr lang="ru-RU" sz="2400" dirty="0">
                <a:latin typeface="Bahnschrift SemiCondensed" panose="020B0502040204020203" pitchFamily="34" charset="0"/>
              </a:rPr>
              <a:t>прошел тестирование. </a:t>
            </a:r>
            <a:endParaRPr lang="en-US" sz="2400" dirty="0" smtClean="0">
              <a:latin typeface="Bahnschrift SemiCondensed" panose="020B0502040204020203" pitchFamily="34" charset="0"/>
            </a:endParaRPr>
          </a:p>
          <a:p>
            <a:pPr marL="38862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SemiCondensed" panose="020B0502040204020203" pitchFamily="34" charset="0"/>
              </a:rPr>
              <a:t>Произведены </a:t>
            </a:r>
            <a:r>
              <a:rPr lang="ru-RU" sz="2400" dirty="0">
                <a:latin typeface="Bahnschrift SemiCondensed" panose="020B0502040204020203" pitchFamily="34" charset="0"/>
              </a:rPr>
              <a:t>соответствующие отладки и доработки</a:t>
            </a:r>
            <a:r>
              <a:rPr lang="ru-RU" sz="2400" dirty="0" smtClean="0">
                <a:latin typeface="Bahnschrift SemiCondensed" panose="020B0502040204020203" pitchFamily="34" charset="0"/>
              </a:rPr>
              <a:t>.</a:t>
            </a:r>
            <a:endParaRPr lang="en-US" sz="2400" dirty="0" smtClean="0">
              <a:latin typeface="Bahnschrift SemiCondensed" panose="020B0502040204020203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 </a:t>
            </a:r>
            <a:r>
              <a:rPr lang="ru-RU" sz="2400" dirty="0">
                <a:latin typeface="Bahnschrift SemiCondensed" panose="020B0502040204020203" pitchFamily="34" charset="0"/>
              </a:rPr>
              <a:t>В дальнейшем, планируется проводить доработку модели, расширять ее возможности.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8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628800"/>
            <a:ext cx="6400800" cy="34747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6984776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Актуальность</a:t>
            </a:r>
            <a:r>
              <a:rPr lang="ru-RU" sz="2400" dirty="0">
                <a:latin typeface="Bahnschrift Condensed" panose="020B0502040204020203" pitchFamily="34" charset="0"/>
              </a:rPr>
              <a:t>:</a:t>
            </a:r>
          </a:p>
          <a:p>
            <a:pPr marL="45720" indent="0" algn="just">
              <a:buNone/>
            </a:pPr>
            <a:endParaRPr lang="ru-RU" sz="2400" dirty="0">
              <a:latin typeface="Bahnschrift Condensed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В современных условиях работа пожарных и спасателей часто осложняется нестандартной планировкой зданий, токсичными, легковоспламеняющимися строительными материалами. Огромный риск для человека возникает при тушении обширных лесных, газонефтяных пожаров, в зонах повышенного выделения радиации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Использование робототехнического комплекса, предназначенного для работы в сложных ситуациях, помогает сократить непосредственное нахождение людей в опасных зонах, исключает риск травматизма и гибели личного состава.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Многофункциональные системы, в первую очередь направлены на минимизацию участия людей в тушении пожаров или ликвидации техногенных аварий.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6696744" cy="5256584"/>
          </a:xfrm>
        </p:spPr>
        <p:txBody>
          <a:bodyPr/>
          <a:lstStyle/>
          <a:p>
            <a:endParaRPr lang="ru-RU" b="1" dirty="0" smtClean="0"/>
          </a:p>
          <a:p>
            <a:pPr marL="4572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Цель работы: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Создать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модель робота «Спасателя», представляющего собой комплекс, для работы в экстремальных условиях и ЧС, предназначенного для доставки к месту роботов-исследователей, личного состава, грузов, тушения пожаров, разбора завалов, обнаружения и спасения людей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Bahnschrift Condensed" panose="020B0502040204020203" pitchFamily="34" charset="0"/>
              </a:rPr>
              <a:t>Задачи</a:t>
            </a:r>
            <a:r>
              <a:rPr lang="ru-RU" sz="2400" dirty="0">
                <a:latin typeface="Bahnschrift Condensed" panose="020B0502040204020203" pitchFamily="34" charset="0"/>
              </a:rPr>
              <a:t>: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1. Изучить проблемы и трудности работы в труднодоступной или зараженной местности людей и возможности замены их действий роботами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2. Создать модель робота, частично или полностью решающего эти проблемы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632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Bahnschrift Condensed" panose="020B0502040204020203" pitchFamily="34" charset="0"/>
              </a:rPr>
              <a:t>Гипотеза:</a:t>
            </a:r>
          </a:p>
          <a:p>
            <a:pPr marL="0" indent="0">
              <a:buNone/>
            </a:pPr>
            <a:r>
              <a:rPr lang="ru-RU" dirty="0" smtClean="0">
                <a:latin typeface="Bahnschrift SemiCondensed" panose="020B0502040204020203" pitchFamily="34" charset="0"/>
              </a:rPr>
              <a:t>Применение </a:t>
            </a:r>
            <a:r>
              <a:rPr lang="ru-RU" dirty="0">
                <a:latin typeface="Bahnschrift SemiCondensed" panose="020B0502040204020203" pitchFamily="34" charset="0"/>
              </a:rPr>
              <a:t>современных комплексных роботизированных систем, позволит более эффективно производить ликвидацию последствий и предупреждение возникновений природных и техногенных катастроф</a:t>
            </a:r>
          </a:p>
          <a:p>
            <a:pPr marL="45720" indent="0" algn="ctr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>
                <a:latin typeface="Bahnschrift Condensed" panose="020B0502040204020203" pitchFamily="34" charset="0"/>
              </a:rPr>
              <a:t>РТК </a:t>
            </a:r>
            <a:r>
              <a:rPr lang="ru-RU" sz="2800" b="1" dirty="0">
                <a:latin typeface="Bahnschrift Condensed" panose="020B0502040204020203" pitchFamily="34" charset="0"/>
              </a:rPr>
              <a:t>« Спасатель» должен</a:t>
            </a:r>
            <a:r>
              <a:rPr lang="ru-RU" sz="2800" b="1" dirty="0" smtClean="0">
                <a:latin typeface="Bahnschrift Condensed" panose="020B0502040204020203" pitchFamily="34" charset="0"/>
              </a:rPr>
              <a:t>:</a:t>
            </a:r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ru-RU" dirty="0">
                <a:latin typeface="Bahnschrift SemiCondensed" panose="020B0502040204020203" pitchFamily="34" charset="0"/>
              </a:rPr>
              <a:t>без участия человека перемещаться к месту аварии;</a:t>
            </a:r>
          </a:p>
          <a:p>
            <a:pPr marL="45720" indent="0" algn="just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при помощи манипулятора разбирать завалы;</a:t>
            </a:r>
          </a:p>
          <a:p>
            <a:pPr marL="45720" indent="0" algn="just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перевозить грузы, вспомогательных роботов;</a:t>
            </a:r>
          </a:p>
          <a:p>
            <a:pPr marL="45720" indent="0" algn="just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брать пробы почвы и доставлять их для исследования;</a:t>
            </a:r>
          </a:p>
          <a:p>
            <a:pPr marL="45720" indent="0" algn="just">
              <a:buNone/>
            </a:pPr>
            <a:r>
              <a:rPr lang="ru-RU" dirty="0" smtClean="0">
                <a:latin typeface="Bahnschrift SemiCondensed" panose="020B0502040204020203" pitchFamily="34" charset="0"/>
              </a:rPr>
              <a:t>- производить </a:t>
            </a:r>
            <a:r>
              <a:rPr lang="ru-RU" dirty="0">
                <a:latin typeface="Bahnschrift SemiCondensed" panose="020B0502040204020203" pitchFamily="34" charset="0"/>
              </a:rPr>
              <a:t>видеосъемку и передавать видео оператору;</a:t>
            </a:r>
          </a:p>
          <a:p>
            <a:pPr marL="45720" indent="0" algn="just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производить тушение возгораний.</a:t>
            </a:r>
          </a:p>
          <a:p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280920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>
                <a:latin typeface="Bahnschrift Condensed" panose="020B0502040204020203" pitchFamily="34" charset="0"/>
              </a:rPr>
              <a:t>Технические характеристики РТК «Спасатель» </a:t>
            </a:r>
            <a:endParaRPr lang="ru-RU" sz="2800" dirty="0"/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</a:t>
            </a:r>
            <a:r>
              <a:rPr lang="ru-RU" dirty="0" err="1">
                <a:latin typeface="Bahnschrift SemiCondensed" panose="020B0502040204020203" pitchFamily="34" charset="0"/>
              </a:rPr>
              <a:t>Ардуино</a:t>
            </a:r>
            <a:r>
              <a:rPr lang="ru-RU" dirty="0">
                <a:latin typeface="Bahnschrift SemiCondensed" panose="020B0502040204020203" pitchFamily="34" charset="0"/>
              </a:rPr>
              <a:t> мега;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Драйвер моторов;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Батарейный отсек 2 штуки;</a:t>
            </a:r>
          </a:p>
          <a:p>
            <a:pPr marL="45720" indent="0">
              <a:buNone/>
            </a:pPr>
            <a:r>
              <a:rPr lang="ru-RU" dirty="0" smtClean="0">
                <a:latin typeface="Bahnschrift SemiCondensed" panose="020B0502040204020203" pitchFamily="34" charset="0"/>
              </a:rPr>
              <a:t>- Реле </a:t>
            </a:r>
            <a:r>
              <a:rPr lang="ru-RU" dirty="0">
                <a:latin typeface="Bahnschrift SemiCondensed" panose="020B0502040204020203" pitchFamily="34" charset="0"/>
              </a:rPr>
              <a:t>- 1шт.;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Датчики движения по черной линии - 3 штуки;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LCD дисплей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 Моторы - 4 штуки;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Помпа – 1шт.;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Манипулятор – 1шт.;</a:t>
            </a:r>
          </a:p>
          <a:p>
            <a:pPr marL="45720" indent="0">
              <a:buNone/>
            </a:pPr>
            <a:r>
              <a:rPr lang="ru-RU" dirty="0" smtClean="0">
                <a:latin typeface="Bahnschrift SemiCondensed" panose="020B0502040204020203" pitchFamily="34" charset="0"/>
              </a:rPr>
              <a:t>- Колеса </a:t>
            </a:r>
            <a:r>
              <a:rPr lang="ru-RU" dirty="0">
                <a:latin typeface="Bahnschrift SemiCondensed" panose="020B0502040204020203" pitchFamily="34" charset="0"/>
              </a:rPr>
              <a:t>повышенной проходимости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Джойстик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- Видеокамера.</a:t>
            </a:r>
          </a:p>
          <a:p>
            <a:pPr marL="45720" indent="0">
              <a:buNone/>
            </a:pPr>
            <a:r>
              <a:rPr lang="ru-RU" dirty="0">
                <a:latin typeface="Bahnschrift SemiCondensed" panose="020B0502040204020203" pitchFamily="34" charset="0"/>
              </a:rPr>
              <a:t>Управление осуществляется  ПДУ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ХОД РАБОТЫ: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9" y="1124744"/>
            <a:ext cx="6400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Шасси </a:t>
            </a:r>
            <a:r>
              <a:rPr lang="ru-RU" sz="2000" dirty="0">
                <a:latin typeface="Bahnschrift SemiCondensed" panose="020B0502040204020203" pitchFamily="34" charset="0"/>
              </a:rPr>
              <a:t>собрали из алюминиевого профиля. </a:t>
            </a:r>
          </a:p>
          <a:p>
            <a:pPr marL="0" indent="0">
              <a:buNone/>
            </a:pP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Колеса </a:t>
            </a:r>
            <a:r>
              <a:rPr lang="ru-RU" sz="2000" dirty="0">
                <a:latin typeface="Bahnschrift SemiCondensed" panose="020B0502040204020203" pitchFamily="34" charset="0"/>
              </a:rPr>
              <a:t>распечатали на 3</a:t>
            </a:r>
            <a:r>
              <a:rPr lang="en-US" sz="2000" dirty="0">
                <a:latin typeface="Bahnschrift SemiCondensed" panose="020B0502040204020203" pitchFamily="34" charset="0"/>
              </a:rPr>
              <a:t>D</a:t>
            </a:r>
            <a:r>
              <a:rPr lang="ru-RU" sz="2000" dirty="0">
                <a:latin typeface="Bahnschrift SemiCondensed" panose="020B0502040204020203" pitchFamily="34" charset="0"/>
              </a:rPr>
              <a:t> принтере. </a:t>
            </a:r>
          </a:p>
          <a:p>
            <a:pPr marL="0" indent="0">
              <a:buNone/>
            </a:pP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На </a:t>
            </a:r>
            <a:r>
              <a:rPr lang="ru-RU" sz="2000" dirty="0">
                <a:latin typeface="Bahnschrift SemiCondensed" panose="020B0502040204020203" pitchFamily="34" charset="0"/>
              </a:rPr>
              <a:t>платформе разместили </a:t>
            </a:r>
            <a:r>
              <a:rPr lang="ru-RU" sz="2000" dirty="0" err="1">
                <a:latin typeface="Bahnschrift SemiCondensed" panose="020B0502040204020203" pitchFamily="34" charset="0"/>
              </a:rPr>
              <a:t>Arduino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Mega</a:t>
            </a:r>
            <a:r>
              <a:rPr lang="ru-RU" sz="2000" dirty="0">
                <a:latin typeface="Bahnschrift SemiCondensed" panose="020B0502040204020203" pitchFamily="34" charset="0"/>
              </a:rPr>
              <a:t> 2560. </a:t>
            </a: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Исполнительные </a:t>
            </a:r>
            <a:r>
              <a:rPr lang="ru-RU" sz="2000" dirty="0">
                <a:latin typeface="Bahnschrift SemiCondensed" panose="020B0502040204020203" pitchFamily="34" charset="0"/>
              </a:rPr>
              <a:t>устройства: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 драйвер моторов;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 батарейный отсек - 2 штуки;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 реле;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 датчики движения по чёрной линии - 3 штуки;</a:t>
            </a:r>
          </a:p>
          <a:p>
            <a:pPr marL="0" indent="0">
              <a:buNone/>
            </a:pPr>
            <a:r>
              <a:rPr lang="en-US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latin typeface="Bahnschrift SemiCondensed" panose="020B0502040204020203" pitchFamily="34" charset="0"/>
              </a:rPr>
              <a:t>моторы </a:t>
            </a:r>
            <a:r>
              <a:rPr lang="ru-RU" sz="2000" dirty="0">
                <a:latin typeface="Bahnschrift SemiCondensed" panose="020B0502040204020203" pitchFamily="34" charset="0"/>
              </a:rPr>
              <a:t>- 4 штуки; LCD дисплей;</a:t>
            </a:r>
          </a:p>
          <a:p>
            <a:pPr marL="0" indent="0">
              <a:buNone/>
            </a:pPr>
            <a:r>
              <a:rPr lang="ru-RU" sz="2000" dirty="0" smtClean="0">
                <a:latin typeface="Bahnschrift SemiCondensed" panose="020B0502040204020203" pitchFamily="34" charset="0"/>
              </a:rPr>
              <a:t> </a:t>
            </a: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Манипулятор </a:t>
            </a:r>
            <a:r>
              <a:rPr lang="ru-RU" sz="2000" dirty="0">
                <a:latin typeface="Bahnschrift SemiCondensed" panose="020B0502040204020203" pitchFamily="34" charset="0"/>
              </a:rPr>
              <a:t>из конструктора VEX </a:t>
            </a:r>
            <a:r>
              <a:rPr lang="ru-RU" sz="2000" dirty="0" err="1">
                <a:latin typeface="Bahnschrift SemiCondensed" panose="020B0502040204020203" pitchFamily="34" charset="0"/>
              </a:rPr>
              <a:t>Iq</a:t>
            </a:r>
            <a:r>
              <a:rPr lang="ru-RU" sz="2000" dirty="0">
                <a:latin typeface="Bahnschrift SemiCondensed" panose="020B0502040204020203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Помпа </a:t>
            </a:r>
            <a:r>
              <a:rPr lang="ru-RU" sz="2000" dirty="0">
                <a:latin typeface="Bahnschrift SemiCondensed" panose="020B0502040204020203" pitchFamily="34" charset="0"/>
              </a:rPr>
              <a:t>с рез</a:t>
            </a:r>
            <a:r>
              <a:rPr lang="en-US" sz="2000" dirty="0">
                <a:latin typeface="Bahnschrift SemiCondensed" panose="020B0502040204020203" pitchFamily="34" charset="0"/>
              </a:rPr>
              <a:t>e</a:t>
            </a:r>
            <a:r>
              <a:rPr lang="ru-RU" sz="2000" dirty="0" err="1">
                <a:latin typeface="Bahnschrift SemiCondensed" panose="020B0502040204020203" pitchFamily="34" charset="0"/>
              </a:rPr>
              <a:t>рвуаром</a:t>
            </a:r>
            <a:r>
              <a:rPr lang="ru-RU" sz="2000" dirty="0">
                <a:latin typeface="Bahnschrift SemiCondensed" panose="020B0502040204020203" pitchFamily="34" charset="0"/>
              </a:rPr>
              <a:t> для тушения пожаров;</a:t>
            </a:r>
          </a:p>
          <a:p>
            <a:pPr marL="0" indent="0">
              <a:buNone/>
            </a:pPr>
            <a:r>
              <a:rPr lang="en-US" sz="2000" dirty="0" smtClean="0">
                <a:latin typeface="Bahnschrift SemiCondensed" panose="020B0502040204020203" pitchFamily="34" charset="0"/>
              </a:rPr>
              <a:t>&gt;</a:t>
            </a:r>
            <a:r>
              <a:rPr lang="ru-RU" sz="2000" dirty="0" smtClean="0">
                <a:latin typeface="Bahnschrift SemiCondensed" panose="020B0502040204020203" pitchFamily="34" charset="0"/>
              </a:rPr>
              <a:t>Видеокамера</a:t>
            </a:r>
            <a:r>
              <a:rPr lang="ru-RU" sz="2000" dirty="0">
                <a:latin typeface="Bahnschrift SemiCondensed" panose="020B0502040204020203" pitchFamily="34" charset="0"/>
              </a:rPr>
              <a:t>, передающая изображение оператору.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9288" y="260648"/>
            <a:ext cx="7605464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>
                <a:latin typeface="Bahnschrift Condensed" panose="020B0502040204020203" pitchFamily="34" charset="0"/>
              </a:rPr>
              <a:t>Сборка:</a:t>
            </a:r>
          </a:p>
          <a:p>
            <a:pPr marL="45720" indent="0"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Корпус </a:t>
            </a:r>
            <a:r>
              <a:rPr lang="ru-RU" sz="2400" dirty="0">
                <a:latin typeface="Bahnschrift SemiCondensed" panose="020B0502040204020203" pitchFamily="34" charset="0"/>
              </a:rPr>
              <a:t>робота состоит из рамы, сделанной из алюминиевого </a:t>
            </a:r>
            <a:r>
              <a:rPr lang="ru-RU" sz="2400" dirty="0" smtClean="0">
                <a:latin typeface="Bahnschrift SemiCondensed" panose="020B0502040204020203" pitchFamily="34" charset="0"/>
              </a:rPr>
              <a:t>профиля;</a:t>
            </a:r>
          </a:p>
          <a:p>
            <a:pPr marL="45720" indent="0"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Установлена помпа и резервуар для воды</a:t>
            </a:r>
            <a:endParaRPr lang="ru-RU" sz="2400" dirty="0"/>
          </a:p>
          <a:p>
            <a:endParaRPr lang="ru-RU" sz="2800" b="1" dirty="0" smtClean="0"/>
          </a:p>
          <a:p>
            <a:pPr algn="ctr"/>
            <a:endParaRPr lang="ru-RU" sz="2800" b="1" dirty="0"/>
          </a:p>
        </p:txBody>
      </p:sp>
      <p:pic>
        <p:nvPicPr>
          <p:cNvPr id="4" name="Рисунок 3" descr="https://sun9-61.userapi.com/c855120/v855120294/154851/-ODLJ7AMCe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5112568" cy="365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776864" cy="432048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Манипулятор </a:t>
            </a:r>
            <a:r>
              <a:rPr lang="ru-RU" sz="2400" dirty="0">
                <a:latin typeface="Bahnschrift SemiCondensed" panose="020B0502040204020203" pitchFamily="34" charset="0"/>
              </a:rPr>
              <a:t>собран из конструктора </a:t>
            </a:r>
            <a:r>
              <a:rPr lang="en-US" sz="2400" dirty="0">
                <a:latin typeface="Bahnschrift SemiCondensed" panose="020B0502040204020203" pitchFamily="34" charset="0"/>
              </a:rPr>
              <a:t>VEX </a:t>
            </a:r>
            <a:r>
              <a:rPr lang="en-US" sz="2400" dirty="0" err="1">
                <a:latin typeface="Bahnschrift SemiCondensed" panose="020B0502040204020203" pitchFamily="34" charset="0"/>
              </a:rPr>
              <a:t>Iq</a:t>
            </a:r>
            <a:endParaRPr lang="ru-RU" sz="2400" dirty="0">
              <a:latin typeface="Bahnschrift SemiCondensed" panose="020B0502040204020203" pitchFamily="34" charset="0"/>
            </a:endParaRP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https://sun9-57.userapi.com/c857320/v857320294/34dc2/l-enQUHIvD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540060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6716216" cy="3801576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latin typeface="Bahnschrift SemiCondensed" panose="020B0502040204020203" pitchFamily="34" charset="0"/>
              </a:rPr>
              <a:t>Колеса </a:t>
            </a:r>
            <a:r>
              <a:rPr lang="ru-RU" sz="2400" dirty="0">
                <a:latin typeface="Bahnschrift SemiCondensed" panose="020B0502040204020203" pitchFamily="34" charset="0"/>
              </a:rPr>
              <a:t>смоделированы в Компас 3</a:t>
            </a:r>
            <a:r>
              <a:rPr lang="en-US" sz="2400" dirty="0">
                <a:latin typeface="Bahnschrift SemiCondensed" panose="020B0502040204020203" pitchFamily="34" charset="0"/>
              </a:rPr>
              <a:t>D</a:t>
            </a:r>
            <a:r>
              <a:rPr lang="ru-RU" sz="2400" dirty="0">
                <a:latin typeface="Bahnschrift SemiCondensed" panose="020B0502040204020203" pitchFamily="34" charset="0"/>
              </a:rPr>
              <a:t>. Распечатаны на 3</a:t>
            </a:r>
            <a:r>
              <a:rPr lang="en-US" sz="2400" dirty="0">
                <a:latin typeface="Bahnschrift SemiCondensed" panose="020B0502040204020203" pitchFamily="34" charset="0"/>
              </a:rPr>
              <a:t>D</a:t>
            </a:r>
            <a:r>
              <a:rPr lang="ru-RU" sz="2400" dirty="0">
                <a:latin typeface="Bahnschrift SemiCondensed" panose="020B0502040204020203" pitchFamily="34" charset="0"/>
              </a:rPr>
              <a:t> принтере.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G:\ВАНЯ школа\РОБОТОТЕХНИКА. Проектн. раб\Робофинист 2019\wifa1rtU0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968552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7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594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Bahnschrift Condensed</vt:lpstr>
      <vt:lpstr>Bahnschrift SemiCondensed</vt:lpstr>
      <vt:lpstr>Calibri</vt:lpstr>
      <vt:lpstr>Georgia</vt:lpstr>
      <vt:lpstr>Times New Roman</vt:lpstr>
      <vt:lpstr>Trebuchet MS</vt:lpstr>
      <vt:lpstr>Wingdings</vt:lpstr>
      <vt:lpstr>Wingdings 3</vt:lpstr>
      <vt:lpstr>Аспект</vt:lpstr>
      <vt:lpstr>Комитет образования и науки Курской области ОБУДО «Областной центр развития творчества детей и юношества» Детский технопарк «Кванториум» г. Курска    </vt:lpstr>
      <vt:lpstr>Презентация PowerPoint</vt:lpstr>
      <vt:lpstr>Презентация PowerPoint</vt:lpstr>
      <vt:lpstr>Презентация PowerPoint</vt:lpstr>
      <vt:lpstr>Презентация PowerPoint</vt:lpstr>
      <vt:lpstr>ХОД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Разработана структурная схема: </vt:lpstr>
      <vt:lpstr>НАШ РОБОТ «СПАСАТЕЛЬ» должен: - без участия человека перемещаться к месту аварии; - при помощи манипулятора разбирать завалы; - перевозить грузы, БПЛА, вспомогательных роботов; - брать пробы почвы и доставлять их для      исследования; - производить видеосъемку и передавать видео оператору; - производить тушение возгораний; - передвигаться по черной линии.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Сергей</cp:lastModifiedBy>
  <cp:revision>24</cp:revision>
  <dcterms:created xsi:type="dcterms:W3CDTF">2019-11-29T18:35:55Z</dcterms:created>
  <dcterms:modified xsi:type="dcterms:W3CDTF">2021-04-11T19:16:37Z</dcterms:modified>
</cp:coreProperties>
</file>