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335" r:id="rId3"/>
    <p:sldId id="349" r:id="rId4"/>
    <p:sldId id="350" r:id="rId5"/>
    <p:sldId id="279" r:id="rId6"/>
    <p:sldId id="382" r:id="rId7"/>
    <p:sldId id="383" r:id="rId8"/>
    <p:sldId id="384" r:id="rId9"/>
    <p:sldId id="381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BBB4"/>
    <a:srgbClr val="6F3293"/>
    <a:srgbClr val="21211F"/>
    <a:srgbClr val="D9D9D9"/>
    <a:srgbClr val="424242"/>
    <a:srgbClr val="8FAADC"/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13" autoAdjust="0"/>
    <p:restoredTop sz="95405" autoAdjust="0"/>
  </p:normalViewPr>
  <p:slideViewPr>
    <p:cSldViewPr showGuides="1">
      <p:cViewPr varScale="1">
        <p:scale>
          <a:sx n="72" d="100"/>
          <a:sy n="72" d="100"/>
        </p:scale>
        <p:origin x="58" y="283"/>
      </p:cViewPr>
      <p:guideLst>
        <p:guide orient="horz" pos="2160"/>
        <p:guide pos="3840"/>
        <p:guide pos="393"/>
        <p:guide pos="72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36526</c:v>
                </c:pt>
                <c:pt idx="1">
                  <c:v>38353</c:v>
                </c:pt>
                <c:pt idx="2">
                  <c:v>40179</c:v>
                </c:pt>
                <c:pt idx="3">
                  <c:v>42005</c:v>
                </c:pt>
                <c:pt idx="4">
                  <c:v>43831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7D7F-44A0-ACB3-E9FBF348285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36526</c:v>
                </c:pt>
                <c:pt idx="1">
                  <c:v>38353</c:v>
                </c:pt>
                <c:pt idx="2">
                  <c:v>40179</c:v>
                </c:pt>
                <c:pt idx="3">
                  <c:v>42005</c:v>
                </c:pt>
                <c:pt idx="4">
                  <c:v>43831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7F-44A0-ACB3-E9FBF348285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36526</c:v>
                </c:pt>
                <c:pt idx="1">
                  <c:v>38353</c:v>
                </c:pt>
                <c:pt idx="2">
                  <c:v>40179</c:v>
                </c:pt>
                <c:pt idx="3">
                  <c:v>42005</c:v>
                </c:pt>
                <c:pt idx="4">
                  <c:v>43831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9.1</c:v>
                </c:pt>
                <c:pt idx="1">
                  <c:v>9.5</c:v>
                </c:pt>
                <c:pt idx="2">
                  <c:v>9.9</c:v>
                </c:pt>
                <c:pt idx="3">
                  <c:v>10.1</c:v>
                </c:pt>
                <c:pt idx="4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7F-44A0-ACB3-E9FBF34828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231760"/>
        <c:axId val="317230976"/>
      </c:areaChart>
      <c:dateAx>
        <c:axId val="3172317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ru-RU"/>
          </a:p>
        </c:txPr>
        <c:crossAx val="317230976"/>
        <c:crosses val="autoZero"/>
        <c:auto val="1"/>
        <c:lblOffset val="100"/>
        <c:baseTimeUnit val="months"/>
      </c:dateAx>
      <c:valAx>
        <c:axId val="31723097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  <a:alpha val="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ru-RU"/>
          </a:p>
        </c:txPr>
        <c:crossAx val="317231760"/>
        <c:crosses val="autoZero"/>
        <c:crossBetween val="midCat"/>
      </c:valAx>
      <c:spPr>
        <a:noFill/>
        <a:ln>
          <a:noFill/>
        </a:ln>
      </c:spPr>
    </c:plotArea>
    <c:plotVisOnly val="1"/>
    <c:dispBlanksAs val="zero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36526</c:v>
                </c:pt>
                <c:pt idx="1">
                  <c:v>38353</c:v>
                </c:pt>
                <c:pt idx="2">
                  <c:v>40179</c:v>
                </c:pt>
                <c:pt idx="3">
                  <c:v>42005</c:v>
                </c:pt>
                <c:pt idx="4">
                  <c:v>43831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0-B3ED-447C-B9CE-1E1179335B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36526</c:v>
                </c:pt>
                <c:pt idx="1">
                  <c:v>38353</c:v>
                </c:pt>
                <c:pt idx="2">
                  <c:v>40179</c:v>
                </c:pt>
                <c:pt idx="3">
                  <c:v>42005</c:v>
                </c:pt>
                <c:pt idx="4">
                  <c:v>43831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ED-447C-B9CE-1E1179335B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cat>
            <c:numRef>
              <c:f>Sheet1!$A$2:$A$6</c:f>
              <c:numCache>
                <c:formatCode>m/d/yyyy</c:formatCode>
                <c:ptCount val="5"/>
                <c:pt idx="0">
                  <c:v>36526</c:v>
                </c:pt>
                <c:pt idx="1">
                  <c:v>38353</c:v>
                </c:pt>
                <c:pt idx="2">
                  <c:v>40179</c:v>
                </c:pt>
                <c:pt idx="3">
                  <c:v>42005</c:v>
                </c:pt>
                <c:pt idx="4">
                  <c:v>43831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11.1</c:v>
                </c:pt>
                <c:pt idx="1">
                  <c:v>11.3</c:v>
                </c:pt>
                <c:pt idx="2">
                  <c:v>11.8</c:v>
                </c:pt>
                <c:pt idx="3">
                  <c:v>12.4</c:v>
                </c:pt>
                <c:pt idx="4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D-447C-B9CE-1E1179335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231760"/>
        <c:axId val="317230976"/>
      </c:areaChart>
      <c:dateAx>
        <c:axId val="31723176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ru-RU"/>
          </a:p>
        </c:txPr>
        <c:crossAx val="317230976"/>
        <c:crosses val="autoZero"/>
        <c:auto val="1"/>
        <c:lblOffset val="100"/>
        <c:baseTimeUnit val="months"/>
      </c:dateAx>
      <c:valAx>
        <c:axId val="31723097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  <a:alpha val="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pPr>
            <a:endParaRPr lang="ru-RU"/>
          </a:p>
        </c:txPr>
        <c:crossAx val="317231760"/>
        <c:crosses val="autoZero"/>
        <c:crossBetween val="midCat"/>
      </c:valAx>
      <c:spPr>
        <a:noFill/>
        <a:ln>
          <a:noFill/>
        </a:ln>
      </c:spPr>
    </c:plotArea>
    <c:plotVisOnly val="1"/>
    <c:dispBlanksAs val="zero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B410A-F33F-4AB4-852F-D1CE6502B2C4}" type="datetimeFigureOut">
              <a:rPr lang="vi-VN" smtClean="0"/>
              <a:t>19/04/2022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A3FDB-E1FF-41D5-9DDE-74331BAB0AA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310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499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157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373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>
            <a:lvl1pPr>
              <a:defRPr b="1">
                <a:latin typeface="+mj-lt"/>
              </a:defRPr>
            </a:lvl1pPr>
          </a:lstStyle>
          <a:p>
            <a:fld id="{E213A541-A0C9-4ED3-8864-813A5C544B59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0676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2273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515600" cy="83162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639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0231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28579"/>
            <a:ext cx="11471920" cy="7920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6023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779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7930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92544" y="6453337"/>
            <a:ext cx="1103026" cy="360040"/>
          </a:xfrm>
          <a:prstGeom prst="rect">
            <a:avLst/>
          </a:prstGeom>
        </p:spPr>
        <p:txBody>
          <a:bodyPr/>
          <a:lstStyle/>
          <a:p>
            <a:fld id="{E213A541-A0C9-4ED3-8864-813A5C544B5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020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21211F"/>
          </a:fgClr>
          <a:bgClr>
            <a:srgbClr val="21211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5"/>
          <p:cNvGrpSpPr>
            <a:grpSpLocks/>
          </p:cNvGrpSpPr>
          <p:nvPr userDrawn="1"/>
        </p:nvGrpSpPr>
        <p:grpSpPr bwMode="auto">
          <a:xfrm>
            <a:off x="0" y="6453336"/>
            <a:ext cx="12192000" cy="404664"/>
            <a:chOff x="0" y="4681728"/>
            <a:chExt cx="9163025" cy="377952"/>
          </a:xfrm>
        </p:grpSpPr>
        <p:sp>
          <p:nvSpPr>
            <p:cNvPr id="13" name="矩形 3"/>
            <p:cNvSpPr/>
            <p:nvPr/>
          </p:nvSpPr>
          <p:spPr>
            <a:xfrm>
              <a:off x="0" y="4681728"/>
              <a:ext cx="9163025" cy="37795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4" name="矩形 4"/>
            <p:cNvSpPr/>
            <p:nvPr/>
          </p:nvSpPr>
          <p:spPr>
            <a:xfrm>
              <a:off x="8785201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5" name="矩形 5"/>
            <p:cNvSpPr/>
            <p:nvPr/>
          </p:nvSpPr>
          <p:spPr>
            <a:xfrm>
              <a:off x="0" y="4681728"/>
              <a:ext cx="377824" cy="3779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6" name="等腰三角形 6"/>
            <p:cNvSpPr/>
            <p:nvPr/>
          </p:nvSpPr>
          <p:spPr>
            <a:xfrm rot="5400000">
              <a:off x="8910592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  <p:sp>
          <p:nvSpPr>
            <p:cNvPr id="17" name="等腰三角形 7"/>
            <p:cNvSpPr/>
            <p:nvPr/>
          </p:nvSpPr>
          <p:spPr>
            <a:xfrm rot="16200000">
              <a:off x="125391" y="4815142"/>
              <a:ext cx="127043" cy="111125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组合 24"/>
          <p:cNvGrpSpPr>
            <a:grpSpLocks/>
          </p:cNvGrpSpPr>
          <p:nvPr userDrawn="1"/>
        </p:nvGrpSpPr>
        <p:grpSpPr bwMode="auto">
          <a:xfrm>
            <a:off x="-9600" y="500528"/>
            <a:ext cx="12217400" cy="671101"/>
            <a:chOff x="0" y="242094"/>
            <a:chExt cx="9163025" cy="564356"/>
          </a:xfrm>
        </p:grpSpPr>
        <p:grpSp>
          <p:nvGrpSpPr>
            <p:cNvPr id="25" name="组合 9"/>
            <p:cNvGrpSpPr>
              <a:grpSpLocks/>
            </p:cNvGrpSpPr>
            <p:nvPr/>
          </p:nvGrpSpPr>
          <p:grpSpPr bwMode="auto">
            <a:xfrm flipH="1">
              <a:off x="9060600" y="242094"/>
              <a:ext cx="102425" cy="564356"/>
              <a:chOff x="7668348" y="242094"/>
              <a:chExt cx="98744" cy="564356"/>
            </a:xfrm>
          </p:grpSpPr>
          <p:sp>
            <p:nvSpPr>
              <p:cNvPr id="32" name="矩形 16"/>
              <p:cNvSpPr/>
              <p:nvPr/>
            </p:nvSpPr>
            <p:spPr>
              <a:xfrm>
                <a:off x="7668348" y="242468"/>
                <a:ext cx="62748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33" name="直接连接符 17"/>
              <p:cNvCxnSpPr/>
              <p:nvPr/>
            </p:nvCxnSpPr>
            <p:spPr>
              <a:xfrm>
                <a:off x="7767827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3"/>
            <p:cNvGrpSpPr>
              <a:grpSpLocks/>
            </p:cNvGrpSpPr>
            <p:nvPr/>
          </p:nvGrpSpPr>
          <p:grpSpPr bwMode="auto">
            <a:xfrm>
              <a:off x="0" y="242094"/>
              <a:ext cx="480244" cy="564356"/>
              <a:chOff x="0" y="242094"/>
              <a:chExt cx="480244" cy="564356"/>
            </a:xfrm>
          </p:grpSpPr>
          <p:sp>
            <p:nvSpPr>
              <p:cNvPr id="28" name="矩形 12"/>
              <p:cNvSpPr/>
              <p:nvPr/>
            </p:nvSpPr>
            <p:spPr>
              <a:xfrm>
                <a:off x="0" y="242468"/>
                <a:ext cx="425449" cy="56461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29" name="直接连接符 13"/>
              <p:cNvCxnSpPr/>
              <p:nvPr/>
            </p:nvCxnSpPr>
            <p:spPr>
              <a:xfrm>
                <a:off x="481012" y="242468"/>
                <a:ext cx="0" cy="564610"/>
              </a:xfrm>
              <a:prstGeom prst="line">
                <a:avLst/>
              </a:prstGeom>
              <a:ln w="285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 userDrawn="1"/>
        </p:nvSpPr>
        <p:spPr>
          <a:xfrm>
            <a:off x="10992544" y="71911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tx1">
                    <a:lumMod val="75000"/>
                    <a:lumOff val="25000"/>
                  </a:schemeClr>
                </a:solidFill>
              </a:rPr>
              <a:t>COMPANY NAME</a:t>
            </a:r>
            <a:endParaRPr lang="vi-VN" sz="1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/>
          <p:cNvSpPr txBox="1"/>
          <p:nvPr userDrawn="1"/>
        </p:nvSpPr>
        <p:spPr>
          <a:xfrm>
            <a:off x="10992544" y="908720"/>
            <a:ext cx="10081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>
                <a:solidFill>
                  <a:schemeClr val="tx1">
                    <a:lumMod val="75000"/>
                    <a:lumOff val="25000"/>
                  </a:schemeClr>
                </a:solidFill>
              </a:rPr>
              <a:t>ABS.COM</a:t>
            </a:r>
            <a:endParaRPr lang="vi-VN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8" name="Straight Connector 47"/>
          <p:cNvCxnSpPr/>
          <p:nvPr userDrawn="1"/>
        </p:nvCxnSpPr>
        <p:spPr>
          <a:xfrm>
            <a:off x="10992544" y="935142"/>
            <a:ext cx="1008112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 userDrawn="1"/>
        </p:nvGrpSpPr>
        <p:grpSpPr>
          <a:xfrm>
            <a:off x="10272464" y="663642"/>
            <a:ext cx="645677" cy="533110"/>
            <a:chOff x="473446" y="6325727"/>
            <a:chExt cx="645677" cy="533110"/>
          </a:xfrm>
        </p:grpSpPr>
        <p:grpSp>
          <p:nvGrpSpPr>
            <p:cNvPr id="22" name="Group 21"/>
            <p:cNvGrpSpPr/>
            <p:nvPr userDrawn="1"/>
          </p:nvGrpSpPr>
          <p:grpSpPr>
            <a:xfrm>
              <a:off x="473446" y="6325727"/>
              <a:ext cx="645677" cy="533110"/>
              <a:chOff x="1614488" y="2814638"/>
              <a:chExt cx="3513263" cy="2918618"/>
            </a:xfrm>
          </p:grpSpPr>
          <p:sp>
            <p:nvSpPr>
              <p:cNvPr id="24" name="AutoShape 10"/>
              <p:cNvSpPr>
                <a:spLocks noChangeArrowheads="1"/>
              </p:cNvSpPr>
              <p:nvPr/>
            </p:nvSpPr>
            <p:spPr bwMode="gray">
              <a:xfrm>
                <a:off x="1614488" y="2814638"/>
                <a:ext cx="3513263" cy="291861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chemeClr val="accent5"/>
                  </a:gs>
                  <a:gs pos="26500">
                    <a:srgbClr val="E6E6E6"/>
                  </a:gs>
                  <a:gs pos="34000">
                    <a:schemeClr val="accent5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chemeClr val="accent5"/>
                  </a:gs>
                  <a:gs pos="73500">
                    <a:srgbClr val="E6E6E6"/>
                  </a:gs>
                  <a:gs pos="92500">
                    <a:schemeClr val="accent5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6" name="AutoShape 11"/>
              <p:cNvSpPr>
                <a:spLocks noChangeArrowheads="1"/>
              </p:cNvSpPr>
              <p:nvPr/>
            </p:nvSpPr>
            <p:spPr bwMode="gray">
              <a:xfrm>
                <a:off x="1827205" y="2990456"/>
                <a:ext cx="3087826" cy="2566978"/>
              </a:xfrm>
              <a:prstGeom prst="hexagon">
                <a:avLst>
                  <a:gd name="adj" fmla="val 28896"/>
                  <a:gd name="vf" fmla="val 115470"/>
                </a:avLst>
              </a:prstGeom>
              <a:solidFill>
                <a:schemeClr val="accent5"/>
              </a:solidFill>
              <a:ln w="9525">
                <a:solidFill>
                  <a:schemeClr val="accent5">
                    <a:lumMod val="75000"/>
                  </a:schemeClr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/>
                <a:endParaRPr lang="vi-VN">
                  <a:solidFill>
                    <a:srgbClr val="FFFFFF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23" name="TextBox 22"/>
            <p:cNvSpPr txBox="1"/>
            <p:nvPr userDrawn="1"/>
          </p:nvSpPr>
          <p:spPr>
            <a:xfrm>
              <a:off x="549026" y="6381328"/>
              <a:ext cx="49926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>
                  <a:solidFill>
                    <a:schemeClr val="bg1"/>
                  </a:solidFill>
                  <a:latin typeface="+mj-lt"/>
                </a:rPr>
                <a:t>Your Logo</a:t>
              </a:r>
              <a:endParaRPr lang="vi-VN" sz="1100" b="1">
                <a:solidFill>
                  <a:schemeClr val="bg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185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 txBox="1">
            <a:spLocks/>
          </p:cNvSpPr>
          <p:nvPr/>
        </p:nvSpPr>
        <p:spPr>
          <a:xfrm>
            <a:off x="2095059" y="2411673"/>
            <a:ext cx="7966886" cy="690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Увлажнитель воздуха «</a:t>
            </a:r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Air Fast</a:t>
            </a:r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»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94893" y="3259723"/>
            <a:ext cx="49672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>
                    <a:lumMod val="95000"/>
                  </a:schemeClr>
                </a:solidFill>
              </a:rPr>
              <a:t>Проект выполнил: </a:t>
            </a:r>
            <a:r>
              <a:rPr lang="ru-RU" sz="1600" dirty="0" err="1">
                <a:solidFill>
                  <a:schemeClr val="bg1">
                    <a:lumMod val="95000"/>
                  </a:schemeClr>
                </a:solidFill>
              </a:rPr>
              <a:t>Фастахиев</a:t>
            </a:r>
            <a:r>
              <a:rPr lang="ru-RU" sz="1600" dirty="0">
                <a:solidFill>
                  <a:schemeClr val="bg1">
                    <a:lumMod val="95000"/>
                  </a:schemeClr>
                </a:solidFill>
              </a:rPr>
              <a:t> Султан</a:t>
            </a:r>
          </a:p>
          <a:p>
            <a:pPr algn="ctr"/>
            <a:r>
              <a:rPr lang="ru-RU" sz="1600" dirty="0">
                <a:solidFill>
                  <a:schemeClr val="bg1">
                    <a:lumMod val="95000"/>
                  </a:schemeClr>
                </a:solidFill>
              </a:rPr>
              <a:t>Руководитель: </a:t>
            </a:r>
            <a:r>
              <a:rPr lang="ru-RU" sz="1600" dirty="0" err="1">
                <a:solidFill>
                  <a:schemeClr val="bg1">
                    <a:lumMod val="95000"/>
                  </a:schemeClr>
                </a:solidFill>
              </a:rPr>
              <a:t>Азиатцева</a:t>
            </a:r>
            <a:r>
              <a:rPr lang="ru-RU" sz="1600" dirty="0">
                <a:solidFill>
                  <a:schemeClr val="bg1">
                    <a:lumMod val="95000"/>
                  </a:schemeClr>
                </a:solidFill>
              </a:rPr>
              <a:t> Алена Вениаминовна</a:t>
            </a:r>
            <a:endParaRPr lang="en-US" sz="16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0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92696"/>
            <a:ext cx="11471920" cy="792088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Проблема</a:t>
            </a: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71764" y="6453336"/>
            <a:ext cx="39604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>
                    <a:lumMod val="95000"/>
                  </a:schemeClr>
                </a:solidFill>
              </a:rPr>
              <a:t>* По данным Ижевской медицинской академии</a:t>
            </a:r>
            <a:endParaRPr lang="vi-VN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2063537532"/>
              </p:ext>
            </p:extLst>
          </p:nvPr>
        </p:nvGraphicFramePr>
        <p:xfrm>
          <a:off x="6245424" y="2991843"/>
          <a:ext cx="5242188" cy="241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951984" y="2596145"/>
            <a:ext cx="6431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>
                    <a:lumMod val="95000"/>
                  </a:schemeClr>
                </a:solidFill>
              </a:rPr>
              <a:t>Динамика заболеваемости из-за повышенной влажности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25" name="Chart 21">
            <a:extLst>
              <a:ext uri="{FF2B5EF4-FFF2-40B4-BE49-F238E27FC236}">
                <a16:creationId xmlns:a16="http://schemas.microsoft.com/office/drawing/2014/main" id="{F7A8C793-46F3-4C7A-BCF0-5CBA05EB28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1832896"/>
              </p:ext>
            </p:extLst>
          </p:nvPr>
        </p:nvGraphicFramePr>
        <p:xfrm>
          <a:off x="563381" y="2991842"/>
          <a:ext cx="5242188" cy="2412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92EE996B-B324-4BDE-A9D5-0AD9CC3D6A1F}"/>
              </a:ext>
            </a:extLst>
          </p:cNvPr>
          <p:cNvSpPr txBox="1"/>
          <p:nvPr/>
        </p:nvSpPr>
        <p:spPr>
          <a:xfrm>
            <a:off x="-187720" y="2596145"/>
            <a:ext cx="6431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>
                    <a:lumMod val="95000"/>
                  </a:schemeClr>
                </a:solidFill>
              </a:rPr>
              <a:t>Динамика заболеваемости из-за пониженной влажности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3DE963-7554-43B7-9B46-1E9DC7CE9ED5}"/>
              </a:ext>
            </a:extLst>
          </p:cNvPr>
          <p:cNvSpPr txBox="1"/>
          <p:nvPr/>
        </p:nvSpPr>
        <p:spPr>
          <a:xfrm>
            <a:off x="2880295" y="1573389"/>
            <a:ext cx="6431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>
                    <a:lumMod val="95000"/>
                  </a:schemeClr>
                </a:solidFill>
              </a:rPr>
              <a:t>Необходимость измерения и поддержания влажности воздуха в различных местах дома 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19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Graphic spid="22" grpId="0">
        <p:bldSub>
          <a:bldChart bld="series"/>
        </p:bldSub>
      </p:bldGraphic>
      <p:bldP spid="23" grpId="0"/>
      <p:bldGraphic spid="25" grpId="0">
        <p:bldSub>
          <a:bldChart bld="series"/>
        </p:bldSub>
      </p:bldGraphic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92696"/>
            <a:ext cx="11471920" cy="640181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Цель и задачи</a:t>
            </a: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0080" y="1556792"/>
            <a:ext cx="104179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</a:rPr>
              <a:t>Цель: Собрать автоматический увлажнитель воздуха на платформе </a:t>
            </a:r>
            <a:r>
              <a:rPr lang="en-US" sz="2800" dirty="0" err="1">
                <a:solidFill>
                  <a:schemeClr val="bg1">
                    <a:lumMod val="95000"/>
                  </a:schemeClr>
                </a:solidFill>
              </a:rPr>
              <a:t>arduino</a:t>
            </a:r>
            <a:endParaRPr lang="ru-RU" sz="28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ru-RU" sz="2800" dirty="0">
                <a:solidFill>
                  <a:schemeClr val="bg1">
                    <a:lumMod val="95000"/>
                  </a:schemeClr>
                </a:solidFill>
              </a:rPr>
              <a:t>Задачи: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>
                    <a:lumMod val="95000"/>
                  </a:schemeClr>
                </a:solidFill>
              </a:rPr>
              <a:t>Изучить понятие влажность воздуха и устройство приборов для её измерения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>
                    <a:lumMod val="95000"/>
                  </a:schemeClr>
                </a:solidFill>
              </a:rPr>
              <a:t>Выяснить влияние влажности воздуха на жизнедеятельность человека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>
                    <a:lumMod val="95000"/>
                  </a:schemeClr>
                </a:solidFill>
              </a:rPr>
              <a:t>Проанализировать существующие решения</a:t>
            </a:r>
          </a:p>
        </p:txBody>
      </p:sp>
    </p:spTree>
    <p:extLst>
      <p:ext uri="{BB962C8B-B14F-4D97-AF65-F5344CB8AC3E}">
        <p14:creationId xmlns:p14="http://schemas.microsoft.com/office/powerpoint/2010/main" val="84744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709069"/>
            <a:ext cx="11471920" cy="67613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Характеристика влажности воздуха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</a:rPr>
            </a:b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20081" y="1385199"/>
            <a:ext cx="11208568" cy="3726414"/>
            <a:chOff x="838200" y="2369712"/>
            <a:chExt cx="5137597" cy="2971947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2369712"/>
              <a:ext cx="5137597" cy="14482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Парциальное давление водяного пара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Относительная влажность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Абсолютная влажность</a:t>
              </a:r>
            </a:p>
            <a:p>
              <a:pPr marL="457200" indent="-457200" algn="just">
                <a:buFont typeface="Arial" panose="020B0604020202020204" pitchFamily="34" charset="0"/>
                <a:buChar char="•"/>
              </a:pPr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Точка росы</a:t>
              </a:r>
              <a:endParaRPr lang="vi-VN" sz="2800" dirty="0">
                <a:solidFill>
                  <a:schemeClr val="bg1">
                    <a:lumMod val="95000"/>
                  </a:schemeClr>
                </a:solidFill>
                <a:latin typeface="+mj-l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35864" y="5033882"/>
              <a:ext cx="503993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vi-VN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8A7ADCF6-5AB2-4759-9B1F-1B4AE7123A96}"/>
              </a:ext>
            </a:extLst>
          </p:cNvPr>
          <p:cNvSpPr txBox="1"/>
          <p:nvPr/>
        </p:nvSpPr>
        <p:spPr>
          <a:xfrm>
            <a:off x="407368" y="6205348"/>
            <a:ext cx="11208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chemeClr val="bg1">
                    <a:lumMod val="95000"/>
                  </a:schemeClr>
                </a:solidFill>
              </a:rPr>
              <a:t>*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F. A. 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Spanhol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, L. S. Oliveira, C. 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Petitjean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, and L. 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Heutte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, ‘‘Breast cancer histopathological image classification using convolutional neural networks,’’ in Proc. Int. Joint Conf. Neural </a:t>
            </a:r>
            <a:r>
              <a:rPr lang="en-US" sz="1400" dirty="0" err="1">
                <a:solidFill>
                  <a:schemeClr val="bg1">
                    <a:lumMod val="95000"/>
                  </a:schemeClr>
                </a:solidFill>
              </a:rPr>
              <a:t>Netw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. (IJCNN), Jul. 2016, pp. 2560–2567.</a:t>
            </a:r>
            <a:endParaRPr lang="vi-VN" sz="1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92696"/>
            <a:ext cx="11471920" cy="792088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Приборы</a:t>
            </a: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9736" y="2132856"/>
            <a:ext cx="2610000" cy="37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91068" y="2116710"/>
            <a:ext cx="2609864" cy="3745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640BFEA-E581-49BB-AB5D-3343D96B133D}"/>
              </a:ext>
            </a:extLst>
          </p:cNvPr>
          <p:cNvSpPr/>
          <p:nvPr/>
        </p:nvSpPr>
        <p:spPr>
          <a:xfrm>
            <a:off x="8472264" y="2132856"/>
            <a:ext cx="2610000" cy="37440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3DDAE5-B5A4-4E8B-85CD-5010D8901B5F}"/>
              </a:ext>
            </a:extLst>
          </p:cNvPr>
          <p:cNvSpPr txBox="1"/>
          <p:nvPr/>
        </p:nvSpPr>
        <p:spPr>
          <a:xfrm>
            <a:off x="-800969" y="1616081"/>
            <a:ext cx="643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Психрометр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AA54EDF-D617-49EC-9F42-E7E6CF1394ED}"/>
              </a:ext>
            </a:extLst>
          </p:cNvPr>
          <p:cNvSpPr txBox="1"/>
          <p:nvPr/>
        </p:nvSpPr>
        <p:spPr>
          <a:xfrm>
            <a:off x="2880295" y="1632227"/>
            <a:ext cx="643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Конденсационный гигрометр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ED4B0-D8B8-4A0E-AC44-FC4E64AF17B0}"/>
              </a:ext>
            </a:extLst>
          </p:cNvPr>
          <p:cNvSpPr txBox="1"/>
          <p:nvPr/>
        </p:nvSpPr>
        <p:spPr>
          <a:xfrm>
            <a:off x="6561562" y="1614093"/>
            <a:ext cx="643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Гигрометр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0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5" grpId="0" animBg="1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92696"/>
            <a:ext cx="11471920" cy="792088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Влияние влажности воздуха на жизнь человека</a:t>
            </a: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0080" y="1844824"/>
            <a:ext cx="2610000" cy="37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0" name="Group 3">
            <a:extLst>
              <a:ext uri="{FF2B5EF4-FFF2-40B4-BE49-F238E27FC236}">
                <a16:creationId xmlns:a16="http://schemas.microsoft.com/office/drawing/2014/main" id="{969E28B3-EA5F-4329-BE6B-8033BA31A83F}"/>
              </a:ext>
            </a:extLst>
          </p:cNvPr>
          <p:cNvGrpSpPr/>
          <p:nvPr/>
        </p:nvGrpSpPr>
        <p:grpSpPr>
          <a:xfrm>
            <a:off x="3503712" y="2438890"/>
            <a:ext cx="11208568" cy="3726414"/>
            <a:chOff x="838200" y="2369712"/>
            <a:chExt cx="5137597" cy="297194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778886-052F-48CB-AE05-F483B3F7B46D}"/>
                </a:ext>
              </a:extLst>
            </p:cNvPr>
            <p:cNvSpPr txBox="1"/>
            <p:nvPr/>
          </p:nvSpPr>
          <p:spPr>
            <a:xfrm>
              <a:off x="838200" y="2369712"/>
              <a:ext cx="5137597" cy="1791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Сон в комнате, где очень жарко и сухой воздух 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тяжелый, человек не высыпается. Также 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температура влияет на концентрацию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кислорода в воздухе. Чем температура выше тем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  <a:latin typeface="+mj-lt"/>
                </a:rPr>
                <a:t>кислород хуже растворяется в воздухе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ACD8CDFC-0A9A-4AF3-93D1-10100DC6D6CF}"/>
                </a:ext>
              </a:extLst>
            </p:cNvPr>
            <p:cNvSpPr/>
            <p:nvPr/>
          </p:nvSpPr>
          <p:spPr>
            <a:xfrm>
              <a:off x="935864" y="5033882"/>
              <a:ext cx="503993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vi-VN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628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92696"/>
            <a:ext cx="11471920" cy="792088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Влияние влажности воздуха на жизнь человека</a:t>
            </a: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0080" y="1844824"/>
            <a:ext cx="2610000" cy="37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0" name="Group 3">
            <a:extLst>
              <a:ext uri="{FF2B5EF4-FFF2-40B4-BE49-F238E27FC236}">
                <a16:creationId xmlns:a16="http://schemas.microsoft.com/office/drawing/2014/main" id="{969E28B3-EA5F-4329-BE6B-8033BA31A83F}"/>
              </a:ext>
            </a:extLst>
          </p:cNvPr>
          <p:cNvGrpSpPr/>
          <p:nvPr/>
        </p:nvGrpSpPr>
        <p:grpSpPr>
          <a:xfrm>
            <a:off x="3503712" y="2204864"/>
            <a:ext cx="11208568" cy="3726414"/>
            <a:chOff x="838200" y="2369712"/>
            <a:chExt cx="5137597" cy="297194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778886-052F-48CB-AE05-F483B3F7B46D}"/>
                </a:ext>
              </a:extLst>
            </p:cNvPr>
            <p:cNvSpPr txBox="1"/>
            <p:nvPr/>
          </p:nvSpPr>
          <p:spPr>
            <a:xfrm>
              <a:off x="838200" y="2369712"/>
              <a:ext cx="5137597" cy="2430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В условиях сухости у людей появляется сонливость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и рассеянность, повышается утомляемость,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ухудшается общее самочувствие, снижается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работоспособность и иммунитет. Влажность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один из важнейших параметров воздуха,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непосредственно влияющих на здоровье человека.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Оптимальный уровень влажности, при которой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человек чувствует себя наиболее комфортно 60-70%.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ACD8CDFC-0A9A-4AF3-93D1-10100DC6D6CF}"/>
                </a:ext>
              </a:extLst>
            </p:cNvPr>
            <p:cNvSpPr/>
            <p:nvPr/>
          </p:nvSpPr>
          <p:spPr>
            <a:xfrm>
              <a:off x="935864" y="5033882"/>
              <a:ext cx="503993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vi-VN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41101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692696"/>
            <a:ext cx="11471920" cy="792088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Старение</a:t>
            </a: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0080" y="1844824"/>
            <a:ext cx="2610000" cy="3744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10" name="Group 3">
            <a:extLst>
              <a:ext uri="{FF2B5EF4-FFF2-40B4-BE49-F238E27FC236}">
                <a16:creationId xmlns:a16="http://schemas.microsoft.com/office/drawing/2014/main" id="{969E28B3-EA5F-4329-BE6B-8033BA31A83F}"/>
              </a:ext>
            </a:extLst>
          </p:cNvPr>
          <p:cNvGrpSpPr/>
          <p:nvPr/>
        </p:nvGrpSpPr>
        <p:grpSpPr>
          <a:xfrm>
            <a:off x="3610248" y="2193329"/>
            <a:ext cx="11208568" cy="3737948"/>
            <a:chOff x="887032" y="2360513"/>
            <a:chExt cx="5137597" cy="298114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778886-052F-48CB-AE05-F483B3F7B46D}"/>
                </a:ext>
              </a:extLst>
            </p:cNvPr>
            <p:cNvSpPr txBox="1"/>
            <p:nvPr/>
          </p:nvSpPr>
          <p:spPr>
            <a:xfrm>
              <a:off x="887032" y="2360513"/>
              <a:ext cx="5137597" cy="2430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Недостаток влажности приводит к сухости и раннему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старению кожи, раздражению слизистой оболочки, что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открывает путь для инфекций и повышает вероятность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различных респираторных заболеваний. Здесь и кроется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причина появления морщин. Кожа человека на 70%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состоит из воды, в результате обменных процессов она 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теряет около пол-литра влаги в течении суток, а в зимнее</a:t>
              </a:r>
            </a:p>
            <a:p>
              <a:pPr algn="just"/>
              <a:r>
                <a:rPr lang="ru-RU" sz="2400" dirty="0">
                  <a:solidFill>
                    <a:schemeClr val="bg1"/>
                  </a:solidFill>
                  <a:latin typeface="+mj-lt"/>
                </a:rPr>
                <a:t>время – до литра.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ACD8CDFC-0A9A-4AF3-93D1-10100DC6D6CF}"/>
                </a:ext>
              </a:extLst>
            </p:cNvPr>
            <p:cNvSpPr/>
            <p:nvPr/>
          </p:nvSpPr>
          <p:spPr>
            <a:xfrm>
              <a:off x="935864" y="5033882"/>
              <a:ext cx="503993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vi-VN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3376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80" y="709069"/>
            <a:ext cx="11471920" cy="67613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95000"/>
                  </a:schemeClr>
                </a:solidFill>
              </a:rPr>
              <a:t>Перспективы</a:t>
            </a:r>
            <a:br>
              <a:rPr lang="en-US" dirty="0">
                <a:solidFill>
                  <a:schemeClr val="bg1">
                    <a:lumMod val="95000"/>
                  </a:schemeClr>
                </a:solidFill>
              </a:rPr>
            </a:br>
            <a:endParaRPr lang="vi-VN" dirty="0">
              <a:solidFill>
                <a:schemeClr val="bg1">
                  <a:lumMod val="9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20081" y="1385199"/>
            <a:ext cx="11208568" cy="3726414"/>
            <a:chOff x="838200" y="2369712"/>
            <a:chExt cx="5137597" cy="2971947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2369712"/>
              <a:ext cx="5137597" cy="1791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</a:rPr>
                <a:t>Жара при высоком уровне влажности оказывает еще большее 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</a:rPr>
                <a:t>негативное воздействие на людей. При более высокой влажности 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</a:rPr>
                <a:t>существенно ухудшается теплообмен человеческого организма.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</a:rPr>
                <a:t>Повышение уровня влажности, так же как и парниковые </a:t>
              </a:r>
              <a:r>
                <a:rPr lang="ru-RU" sz="2800" dirty="0" err="1">
                  <a:solidFill>
                    <a:schemeClr val="bg1">
                      <a:lumMod val="95000"/>
                    </a:schemeClr>
                  </a:solidFill>
                </a:rPr>
                <a:t>газы</a:t>
              </a:r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</a:rPr>
                <a:t>, является</a:t>
              </a:r>
            </a:p>
            <a:p>
              <a:pPr algn="just"/>
              <a:r>
                <a:rPr lang="ru-RU" sz="2800" dirty="0">
                  <a:solidFill>
                    <a:schemeClr val="bg1">
                      <a:lumMod val="95000"/>
                    </a:schemeClr>
                  </a:solidFill>
                </a:rPr>
                <a:t>результатом жизнедеятельности людей. </a:t>
              </a:r>
              <a:endParaRPr lang="vi-VN" sz="2800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35864" y="5033882"/>
              <a:ext cx="503993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vi-VN" sz="1400" b="1" dirty="0">
                <a:solidFill>
                  <a:schemeClr val="bg1">
                    <a:lumMod val="95000"/>
                  </a:schemeClr>
                </a:solidFill>
              </a:endParaRPr>
            </a:p>
          </p:txBody>
        </p:sp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5FDD16B4-E148-45DA-A304-1EFECDC44E36}"/>
              </a:ext>
            </a:extLst>
          </p:cNvPr>
          <p:cNvSpPr/>
          <p:nvPr/>
        </p:nvSpPr>
        <p:spPr>
          <a:xfrm>
            <a:off x="3323692" y="3703671"/>
            <a:ext cx="5544616" cy="281588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02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du an thang 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F3293"/>
      </a:accent1>
      <a:accent2>
        <a:srgbClr val="58BBB4"/>
      </a:accent2>
      <a:accent3>
        <a:srgbClr val="FA1230"/>
      </a:accent3>
      <a:accent4>
        <a:srgbClr val="C2CB44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Robo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350</Words>
  <Application>Microsoft Office PowerPoint</Application>
  <PresentationFormat>Широкоэкранный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Roboto</vt:lpstr>
      <vt:lpstr>Verdana</vt:lpstr>
      <vt:lpstr>Office Theme</vt:lpstr>
      <vt:lpstr>Презентация PowerPoint</vt:lpstr>
      <vt:lpstr>Проблема</vt:lpstr>
      <vt:lpstr>Цель и задачи</vt:lpstr>
      <vt:lpstr>Характеристика влажности воздуха </vt:lpstr>
      <vt:lpstr>Приборы</vt:lpstr>
      <vt:lpstr>Влияние влажности воздуха на жизнь человека</vt:lpstr>
      <vt:lpstr>Влияние влажности воздуха на жизнь человека</vt:lpstr>
      <vt:lpstr>Старение</vt:lpstr>
      <vt:lpstr>Перспективы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Tien Dung</dc:creator>
  <cp:lastModifiedBy>user</cp:lastModifiedBy>
  <cp:revision>202</cp:revision>
  <dcterms:created xsi:type="dcterms:W3CDTF">2014-09-22T14:05:42Z</dcterms:created>
  <dcterms:modified xsi:type="dcterms:W3CDTF">2022-04-19T12:52:45Z</dcterms:modified>
</cp:coreProperties>
</file>