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embeddedFontLst>
    <p:embeddedFont>
      <p:font typeface="Galdeano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Stripe" panose="02000506020000020002" pitchFamily="2" charset="-52"/>
      <p:regular r:id="rId14"/>
    </p:embeddedFont>
    <p:embeddedFont>
      <p:font typeface="Consolas" panose="020B0609020204030204" pitchFamily="49" charset="0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846" autoAdjust="0"/>
  </p:normalViewPr>
  <p:slideViewPr>
    <p:cSldViewPr>
      <p:cViewPr varScale="1">
        <p:scale>
          <a:sx n="64" d="100"/>
          <a:sy n="64" d="100"/>
        </p:scale>
        <p:origin x="-900" y="-102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1200" b="0" i="0" u="none" strike="noStrike" cap="none">
              <a:solidFill>
                <a:schemeClr val="dk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107561648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1F5F4-A303-4359-AC8D-D656D1E0D532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B43E-DAB2-451F-B384-E66352D67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6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226379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1F5F4-A303-4359-AC8D-D656D1E0D532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B43E-DAB2-451F-B384-E66352D67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31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110325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297103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313593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12252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2454361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152123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28328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35135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800" b="0" i="0" u="none" strike="noStrike" cap="none" smtClean="0">
                <a:solidFill>
                  <a:srgbClr val="D8D8D8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ru-RU" sz="8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  <p:extLst>
      <p:ext uri="{BB962C8B-B14F-4D97-AF65-F5344CB8AC3E}">
        <p14:creationId xmlns:p14="http://schemas.microsoft.com/office/powerpoint/2010/main" val="4276207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" y="0"/>
            <a:ext cx="9141413" cy="6858000"/>
          </a:xfrm>
          <a:prstGeom prst="rect">
            <a:avLst/>
          </a:prstGeom>
        </p:spPr>
      </p:pic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xfrm>
            <a:off x="89549" y="1988840"/>
            <a:ext cx="8964900" cy="171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Consolas"/>
              <a:buNone/>
            </a:pPr>
            <a:r>
              <a:rPr lang="ru-RU" sz="9600" b="0" i="0" u="none" strike="noStrike" cap="none" dirty="0">
                <a:solidFill>
                  <a:schemeClr val="tx1"/>
                </a:solidFill>
                <a:latin typeface="Stripe" panose="02000506020000020002" pitchFamily="2" charset="-52"/>
                <a:sym typeface="Consolas"/>
              </a:rPr>
              <a:t>Улётные </a:t>
            </a:r>
            <a:r>
              <a:rPr lang="en-US" sz="9600" b="0" i="0" u="none" strike="noStrike" cap="none" dirty="0" smtClean="0">
                <a:solidFill>
                  <a:schemeClr val="tx1"/>
                </a:solidFill>
                <a:latin typeface="Stripe" panose="02000506020000020002" pitchFamily="2" charset="-52"/>
                <a:sym typeface="Consolas"/>
              </a:rPr>
              <a:t/>
            </a:r>
            <a:br>
              <a:rPr lang="en-US" sz="9600" b="0" i="0" u="none" strike="noStrike" cap="none" dirty="0" smtClean="0">
                <a:solidFill>
                  <a:schemeClr val="tx1"/>
                </a:solidFill>
                <a:latin typeface="Stripe" panose="02000506020000020002" pitchFamily="2" charset="-52"/>
                <a:sym typeface="Consolas"/>
              </a:rPr>
            </a:br>
            <a:r>
              <a:rPr lang="ru-RU" sz="9600" b="0" i="0" u="none" strike="noStrike" cap="none" dirty="0" smtClean="0">
                <a:solidFill>
                  <a:schemeClr val="tx1"/>
                </a:solidFill>
                <a:latin typeface="Stripe" panose="02000506020000020002" pitchFamily="2" charset="-52"/>
                <a:sym typeface="Consolas"/>
              </a:rPr>
              <a:t>блинчики</a:t>
            </a:r>
            <a:endParaRPr lang="ru-RU" sz="9600" b="0" i="0" u="none" strike="noStrike" cap="none" dirty="0">
              <a:solidFill>
                <a:schemeClr val="tx1"/>
              </a:solidFill>
              <a:latin typeface="Stripe" panose="02000506020000020002" pitchFamily="2" charset="-52"/>
              <a:sym typeface="Consolas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subTitle" idx="1"/>
          </p:nvPr>
        </p:nvSpPr>
        <p:spPr>
          <a:xfrm>
            <a:off x="0" y="6021288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ru-RU" sz="4800" b="0" i="0" u="none" strike="noStrike" cap="none" dirty="0">
                <a:solidFill>
                  <a:schemeClr val="tx1"/>
                </a:solidFill>
                <a:latin typeface="Stripe" panose="02000506020000020002" pitchFamily="2" charset="-52"/>
                <a:ea typeface="Georgia"/>
                <a:cs typeface="Georgia"/>
                <a:sym typeface="Georgia"/>
              </a:rPr>
              <a:t>Робот для автоматического приготовления блинчиков.</a:t>
            </a:r>
            <a:br>
              <a:rPr lang="ru-RU" sz="4800" b="0" i="0" u="none" strike="noStrike" cap="none" dirty="0">
                <a:solidFill>
                  <a:schemeClr val="tx1"/>
                </a:solidFill>
                <a:latin typeface="Stripe" panose="02000506020000020002" pitchFamily="2" charset="-52"/>
                <a:ea typeface="Georgia"/>
                <a:cs typeface="Georgia"/>
                <a:sym typeface="Georgia"/>
              </a:rPr>
            </a:br>
            <a:endParaRPr lang="ru-RU" sz="4800" b="0" i="0" u="none" strike="noStrike" cap="none" dirty="0">
              <a:solidFill>
                <a:schemeClr val="tx1"/>
              </a:solidFill>
              <a:latin typeface="Stripe" panose="02000506020000020002" pitchFamily="2" charset="-52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25000"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59550" y="439000"/>
            <a:ext cx="8424900" cy="1189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0C0C0C"/>
              </a:buClr>
              <a:buSzPct val="25000"/>
              <a:buFont typeface="Georgia"/>
              <a:buNone/>
            </a:pPr>
            <a:r>
              <a:rPr lang="ru-RU" sz="3000" b="1" i="0" u="none" strike="noStrike" cap="none" dirty="0">
                <a:solidFill>
                  <a:srgbClr val="0C0C0C"/>
                </a:solidFill>
                <a:latin typeface="Georgia"/>
                <a:ea typeface="Georgia"/>
                <a:cs typeface="Georgia"/>
                <a:sym typeface="Georgia"/>
              </a:rPr>
              <a:t>Цель: автоматизировать приготовление блинчиков в условиях домашней кухни.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rgbClr val="D8D8D8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sz="half" idx="2"/>
          </p:nvPr>
        </p:nvSpPr>
        <p:spPr>
          <a:xfrm>
            <a:off x="71775" y="2694225"/>
            <a:ext cx="9000450" cy="4093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34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25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Описать последовательность действий для приготовления блинчиков</a:t>
            </a:r>
          </a:p>
          <a:p>
            <a:pPr marL="228600" marR="0" lvl="0" indent="-2349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25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Разработать компактную </a:t>
            </a:r>
            <a:r>
              <a:rPr lang="ru-RU" sz="25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систему </a:t>
            </a:r>
            <a:r>
              <a:rPr lang="ru-RU" sz="25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 приготовления </a:t>
            </a:r>
            <a:r>
              <a:rPr lang="ru-RU" sz="25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блинчиков</a:t>
            </a:r>
            <a:endParaRPr lang="en-US" sz="2500" b="0" i="0" u="none" strike="noStrike" cap="none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349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25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Определить</a:t>
            </a:r>
            <a:r>
              <a:rPr lang="ru-RU" sz="25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какие датчики необходимы для полной автоматизации процесса</a:t>
            </a:r>
          </a:p>
          <a:p>
            <a:pPr marL="228600" marR="0" lvl="0" indent="-2349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25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Использовать готовые конструкции манипуляторов и кухонных инструментов</a:t>
            </a:r>
            <a:br>
              <a:rPr lang="ru-RU" sz="25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lang="ru-RU" sz="25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8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lang="ru-RU" sz="25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lang="ru-RU" sz="25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71775" y="1772816"/>
            <a:ext cx="8856900" cy="63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3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Задачи:</a:t>
            </a:r>
            <a:br>
              <a:rPr lang="ru-RU" sz="3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lang="ru-RU" sz="3000" b="1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25000"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765" y="2482536"/>
            <a:ext cx="10798373" cy="7211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1142999" y="202787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Georgia"/>
              <a:buNone/>
            </a:pPr>
            <a:r>
              <a:rPr lang="ru-RU" sz="4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Приготовление блинчиков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idx="1"/>
          </p:nvPr>
        </p:nvSpPr>
        <p:spPr>
          <a:xfrm>
            <a:off x="910391" y="1484829"/>
            <a:ext cx="6858000" cy="309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94360" marR="0" lvl="1" indent="-2387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Набрать определённое количество теста вне зависимости от его уровня в кастрюле</a:t>
            </a:r>
          </a:p>
          <a:p>
            <a:pPr marL="594360" marR="0" lvl="1" indent="-2387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Налить тесто на </a:t>
            </a:r>
            <a:r>
              <a:rPr lang="ru-RU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блинницу</a:t>
            </a:r>
            <a:endParaRPr lang="ru-RU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94360" marR="0" lvl="1" indent="-2387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Подождать пока блинчик пропечётся снизу</a:t>
            </a:r>
          </a:p>
          <a:p>
            <a:pPr marL="594360" marR="0" lvl="1" indent="-2387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Поддеть блинчик и перевернуть его</a:t>
            </a:r>
          </a:p>
          <a:p>
            <a:pPr marL="594360" marR="0" lvl="1" indent="-2387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Подождать пока блинчик пропечётся снизу</a:t>
            </a:r>
          </a:p>
          <a:p>
            <a:pPr marL="594360" marR="0" lvl="1" indent="-2387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Поддеть готовый блинчик и перенести его на тарелку</a:t>
            </a:r>
          </a:p>
          <a:p>
            <a:pPr marL="365760" marR="0" lvl="1" indent="-10159" algn="l" rtl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400" b="0" i="0" u="none" strike="noStrike" cap="none" dirty="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ru-RU" sz="2400" b="0" i="0" u="none" strike="noStrike" cap="none" dirty="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2699792" y="4609684"/>
            <a:ext cx="4896544" cy="47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sz="4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Consolas"/>
              </a:rPr>
              <a:t>Схема</a:t>
            </a:r>
            <a:r>
              <a:rPr lang="ru-RU" sz="3000" b="1" dirty="0" smtClean="0"/>
              <a:t> </a:t>
            </a:r>
            <a:r>
              <a:rPr lang="ru-RU" sz="4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Consolas"/>
              </a:rPr>
              <a:t>робота</a:t>
            </a:r>
            <a:endParaRPr lang="ru-RU" sz="4800" dirty="0">
              <a:solidFill>
                <a:schemeClr val="dk1"/>
              </a:solidFill>
              <a:latin typeface="Georgia"/>
              <a:ea typeface="Georgia"/>
              <a:cs typeface="Georgia"/>
              <a:sym typeface="Consola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25000"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034942" y="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Georgia"/>
              <a:buNone/>
            </a:pPr>
            <a:r>
              <a:rPr lang="ru-RU" sz="66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Электроника</a:t>
            </a:r>
            <a:endParaRPr lang="ru-RU" sz="66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-350777" y="1231032"/>
            <a:ext cx="3503250" cy="68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57200" marR="0" lvl="0" indent="-41910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ИК датчик расстояния</a:t>
            </a:r>
          </a:p>
        </p:txBody>
      </p:sp>
      <p:sp>
        <p:nvSpPr>
          <p:cNvPr id="17" name="Shape 108"/>
          <p:cNvSpPr txBox="1">
            <a:spLocks noGrp="1"/>
          </p:cNvSpPr>
          <p:nvPr>
            <p:ph sz="half" idx="2"/>
          </p:nvPr>
        </p:nvSpPr>
        <p:spPr>
          <a:xfrm>
            <a:off x="5711018" y="1231032"/>
            <a:ext cx="3503250" cy="68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57200" marR="0" lvl="0" indent="-41910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24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Контроллер</a:t>
            </a:r>
            <a:endParaRPr lang="ru-RU" sz="24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Shape 108"/>
          <p:cNvSpPr txBox="1">
            <a:spLocks noGrp="1"/>
          </p:cNvSpPr>
          <p:nvPr>
            <p:ph type="body" sz="quarter" idx="3"/>
          </p:nvPr>
        </p:nvSpPr>
        <p:spPr>
          <a:xfrm>
            <a:off x="2652926" y="1202912"/>
            <a:ext cx="3503250" cy="68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57200" marR="0" lvl="0" indent="-41910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ИК датчик </a:t>
            </a:r>
            <a:r>
              <a:rPr lang="ru-RU" sz="24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температуры</a:t>
            </a:r>
            <a:endParaRPr lang="ru-RU" sz="24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9" name="Shape 109" descr="http://static2.insales.ru/images/products/1/1242/35267802/large_infrared-range-meter-30.0.jpg"/>
          <p:cNvPicPr preferRelativeResize="0">
            <a:picLocks noGrp="1"/>
          </p:cNvPicPr>
          <p:nvPr>
            <p:ph sz="quarter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38794" y="2503551"/>
            <a:ext cx="2320869" cy="214958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1" name="Shape 111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3547665" y="2546350"/>
            <a:ext cx="2176463" cy="2005013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2" name="Shape 112"/>
          <p:cNvSpPr txBox="1"/>
          <p:nvPr/>
        </p:nvSpPr>
        <p:spPr>
          <a:xfrm>
            <a:off x="-400024" y="1797854"/>
            <a:ext cx="3163275" cy="748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lang="ru-RU" sz="24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 определения уровня теста</a:t>
            </a: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6216" y="2546054"/>
            <a:ext cx="2520280" cy="210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4941168"/>
            <a:ext cx="2238525" cy="1847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5477" y="4941167"/>
            <a:ext cx="2238525" cy="184743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2340328" y="4816700"/>
            <a:ext cx="2303680" cy="184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sz="2400" dirty="0"/>
              <a:t>м</a:t>
            </a:r>
            <a:r>
              <a:rPr lang="ru-RU" sz="2400" dirty="0" smtClean="0"/>
              <a:t>анипулятор - </a:t>
            </a:r>
            <a:r>
              <a:rPr lang="ru-RU" sz="2400" dirty="0"/>
              <a:t>лопатка</a:t>
            </a:r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r>
              <a:rPr lang="ru-RU" sz="1800" dirty="0"/>
              <a:t>для переворачивания блинчика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4644007" y="4824200"/>
            <a:ext cx="2261469" cy="148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sz="2400" dirty="0" smtClean="0"/>
              <a:t>манипулятор- </a:t>
            </a:r>
            <a:r>
              <a:rPr lang="ru-RU" sz="2400" dirty="0"/>
              <a:t>половник</a:t>
            </a:r>
          </a:p>
          <a:p>
            <a:pPr lvl="0">
              <a:spcBef>
                <a:spcPts val="0"/>
              </a:spcBef>
              <a:buNone/>
            </a:pPr>
            <a:endParaRPr lang="ru-RU" sz="2400" dirty="0"/>
          </a:p>
          <a:p>
            <a:pPr lvl="0">
              <a:spcBef>
                <a:spcPts val="0"/>
              </a:spcBef>
              <a:buNone/>
            </a:pPr>
            <a:r>
              <a:rPr lang="ru-RU" sz="1800" dirty="0" smtClean="0"/>
              <a:t>для </a:t>
            </a:r>
            <a:r>
              <a:rPr lang="ru-RU" sz="1800" dirty="0"/>
              <a:t>зачерпывания </a:t>
            </a:r>
            <a:r>
              <a:rPr lang="ru-RU" sz="1800" dirty="0" smtClean="0"/>
              <a:t>теста </a:t>
            </a:r>
            <a:endParaRPr lang="ru-RU" sz="1800" dirty="0"/>
          </a:p>
        </p:txBody>
      </p:sp>
      <p:sp>
        <p:nvSpPr>
          <p:cNvPr id="16" name="Shape 112"/>
          <p:cNvSpPr txBox="1"/>
          <p:nvPr/>
        </p:nvSpPr>
        <p:spPr>
          <a:xfrm>
            <a:off x="2488845" y="1816704"/>
            <a:ext cx="3739339" cy="748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lang="ru-RU" sz="24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 определения </a:t>
            </a:r>
            <a:r>
              <a:rPr lang="ru-RU" sz="18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момента переворота блинчика</a:t>
            </a:r>
            <a:endParaRPr lang="ru-RU" sz="18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" name="Shape 112"/>
          <p:cNvSpPr txBox="1"/>
          <p:nvPr/>
        </p:nvSpPr>
        <p:spPr>
          <a:xfrm>
            <a:off x="5508104" y="1775410"/>
            <a:ext cx="3791022" cy="748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lang="ru-RU" sz="24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 </a:t>
            </a:r>
            <a:r>
              <a:rPr lang="ru-RU" sz="18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управления роботом</a:t>
            </a:r>
            <a:endParaRPr lang="ru-RU" sz="18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25000"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89501" y="260648"/>
            <a:ext cx="8964996" cy="86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Georgia"/>
              <a:buNone/>
            </a:pPr>
            <a:r>
              <a:rPr lang="ru-RU" sz="6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Команда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94774"/>
            <a:ext cx="6840760" cy="5130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629959" y="1826821"/>
            <a:ext cx="1954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Stripe" panose="02000506020000020002" pitchFamily="2" charset="-52"/>
              </a:rPr>
              <a:t>Тимофей Черных</a:t>
            </a:r>
            <a:endParaRPr lang="ru-RU" sz="2800" dirty="0">
              <a:solidFill>
                <a:schemeClr val="bg1"/>
              </a:solidFill>
              <a:latin typeface="Stripe" panose="02000506020000020002" pitchFamily="2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9267" y="2527737"/>
            <a:ext cx="2361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Stripe" panose="02000506020000020002" pitchFamily="2" charset="-52"/>
              </a:rPr>
              <a:t>Артём Грицков</a:t>
            </a:r>
            <a:endParaRPr lang="ru-RU" sz="2800" dirty="0">
              <a:solidFill>
                <a:schemeClr val="bg1"/>
              </a:solidFill>
              <a:latin typeface="Stripe" panose="02000506020000020002" pitchFamily="2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5" y="4615970"/>
            <a:ext cx="22802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Stripe" panose="02000506020000020002" pitchFamily="2" charset="-52"/>
              </a:rPr>
              <a:t>Артур Голубцов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Stripe" panose="02000506020000020002" pitchFamily="2" charset="-52"/>
              </a:rPr>
              <a:t>(руководитель)</a:t>
            </a:r>
            <a:endParaRPr lang="ru-RU" sz="2800" dirty="0">
              <a:solidFill>
                <a:schemeClr val="bg1"/>
              </a:solidFill>
              <a:latin typeface="Stripe" panose="02000506020000020002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024" y="1440160"/>
            <a:ext cx="4709240" cy="5301208"/>
          </a:xfrm>
          <a:prstGeom prst="rect">
            <a:avLst/>
          </a:prstGeom>
        </p:spPr>
      </p:pic>
      <p:sp>
        <p:nvSpPr>
          <p:cNvPr id="3" name="Shape 85"/>
          <p:cNvSpPr txBox="1">
            <a:spLocks/>
          </p:cNvSpPr>
          <p:nvPr/>
        </p:nvSpPr>
        <p:spPr>
          <a:xfrm>
            <a:off x="251520" y="-243408"/>
            <a:ext cx="8964900" cy="171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Consolas"/>
              <a:buNone/>
            </a:pPr>
            <a:r>
              <a:rPr lang="ru-RU" sz="9600" dirty="0" smtClean="0">
                <a:latin typeface="Stripe" panose="02000506020000020002" pitchFamily="2" charset="-52"/>
                <a:sym typeface="Consolas"/>
              </a:rPr>
              <a:t>Спасибо за внимание!</a:t>
            </a:r>
            <a:endParaRPr lang="ru-RU" sz="9600" dirty="0">
              <a:latin typeface="Stripe" panose="02000506020000020002" pitchFamily="2" charset="-52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4412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137</Words>
  <Application>Microsoft Office PowerPoint</Application>
  <PresentationFormat>Экран (4:3)</PresentationFormat>
  <Paragraphs>38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Noto Sans Symbols</vt:lpstr>
      <vt:lpstr>Galdeano</vt:lpstr>
      <vt:lpstr>Calibri</vt:lpstr>
      <vt:lpstr>Stripe</vt:lpstr>
      <vt:lpstr>Consolas</vt:lpstr>
      <vt:lpstr>Georgia</vt:lpstr>
      <vt:lpstr>Тема Office</vt:lpstr>
      <vt:lpstr>Улётные  блинчики</vt:lpstr>
      <vt:lpstr>Цель: автоматизировать приготовление блинчиков в условиях домашней кухни.</vt:lpstr>
      <vt:lpstr>Приготовление блинчиков</vt:lpstr>
      <vt:lpstr>Электроника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Улётные  блинчики</dc:title>
  <dc:creator>Артур Голубцов</dc:creator>
  <cp:lastModifiedBy>Артур Голубцов</cp:lastModifiedBy>
  <cp:revision>9</cp:revision>
  <dcterms:modified xsi:type="dcterms:W3CDTF">2016-09-23T09:15:20Z</dcterms:modified>
</cp:coreProperties>
</file>